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51"/>
  </p:notesMasterIdLst>
  <p:handoutMasterIdLst>
    <p:handoutMasterId r:id="rId52"/>
  </p:handoutMasterIdLst>
  <p:sldIdLst>
    <p:sldId id="256" r:id="rId5"/>
    <p:sldId id="257" r:id="rId6"/>
    <p:sldId id="334" r:id="rId7"/>
    <p:sldId id="327" r:id="rId8"/>
    <p:sldId id="333" r:id="rId9"/>
    <p:sldId id="356" r:id="rId10"/>
    <p:sldId id="337" r:id="rId11"/>
    <p:sldId id="338" r:id="rId12"/>
    <p:sldId id="339" r:id="rId13"/>
    <p:sldId id="341" r:id="rId14"/>
    <p:sldId id="340" r:id="rId15"/>
    <p:sldId id="336" r:id="rId16"/>
    <p:sldId id="354" r:id="rId17"/>
    <p:sldId id="335" r:id="rId18"/>
    <p:sldId id="342" r:id="rId19"/>
    <p:sldId id="343" r:id="rId20"/>
    <p:sldId id="346" r:id="rId21"/>
    <p:sldId id="347" r:id="rId22"/>
    <p:sldId id="348" r:id="rId23"/>
    <p:sldId id="358" r:id="rId24"/>
    <p:sldId id="359" r:id="rId25"/>
    <p:sldId id="360" r:id="rId26"/>
    <p:sldId id="362" r:id="rId27"/>
    <p:sldId id="361" r:id="rId28"/>
    <p:sldId id="349" r:id="rId29"/>
    <p:sldId id="350" r:id="rId30"/>
    <p:sldId id="365" r:id="rId31"/>
    <p:sldId id="357" r:id="rId32"/>
    <p:sldId id="373" r:id="rId33"/>
    <p:sldId id="374" r:id="rId34"/>
    <p:sldId id="375" r:id="rId35"/>
    <p:sldId id="376" r:id="rId36"/>
    <p:sldId id="364" r:id="rId37"/>
    <p:sldId id="370" r:id="rId38"/>
    <p:sldId id="367" r:id="rId39"/>
    <p:sldId id="352" r:id="rId40"/>
    <p:sldId id="368" r:id="rId41"/>
    <p:sldId id="369" r:id="rId42"/>
    <p:sldId id="377" r:id="rId43"/>
    <p:sldId id="366" r:id="rId44"/>
    <p:sldId id="371" r:id="rId45"/>
    <p:sldId id="372" r:id="rId46"/>
    <p:sldId id="378" r:id="rId47"/>
    <p:sldId id="330" r:id="rId48"/>
    <p:sldId id="351" r:id="rId49"/>
    <p:sldId id="363" r:id="rId50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5934"/>
  </p:normalViewPr>
  <p:slideViewPr>
    <p:cSldViewPr snapToGrid="0">
      <p:cViewPr varScale="1">
        <p:scale>
          <a:sx n="78" d="100"/>
          <a:sy n="78" d="100"/>
        </p:scale>
        <p:origin x="8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14C67D-B906-455D-BA57-3AC7BDDD5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32E0C-8512-4414-B261-B516F8BA7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75B80D-FABD-4FC7-8A89-6B424C925E22}" type="datetime1">
              <a:rPr lang="en-GB" smtClean="0"/>
              <a:t>26/03/2025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6510F-EAB7-49FF-882B-FACF21CCB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6CFF-3858-4E44-8689-2174855E0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9FA676-98A1-4ED8-86AE-3FF061B14C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62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F671F2-2E7C-46ED-BAF7-C6A1BAC40ED2}" type="datetime1">
              <a:rPr lang="en-GB" noProof="0" smtClean="0"/>
              <a:t>26/03/2025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8B270D-091D-4ED2-8C85-0898DD7D9F2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27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>
                <a:cs typeface="Calibri"/>
              </a:rPr>
              <a:t>Presenter name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 rtlCol="0"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 hidden="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marL="0" indent="0" algn="ctr" rtl="0">
              <a:buNone/>
            </a:pPr>
            <a:r>
              <a:rPr lang="en-GB" noProof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grpSp>
        <p:nvGrpSpPr>
          <p:cNvPr id="48" name="Group 47" hidden="1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Subtitle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F2BD96E-3838-45D2-9031-D3AF67C920A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F2BD96E-3838-45D2-9031-D3AF67C920A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rtlCol="0" anchor="t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rtlCol="0"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 hidden="1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30" name="Group 29" hidden="1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39607A7-8386-47DB-8578-DDEDD194E5D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10361904" cy="2334637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 forced-choice measure of preferred symptom change in depression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864" y="5155456"/>
            <a:ext cx="8271987" cy="1655762"/>
          </a:xfrm>
        </p:spPr>
        <p:txBody>
          <a:bodyPr rtlCol="0">
            <a:normAutofit lnSpcReduction="10000"/>
          </a:bodyPr>
          <a:lstStyle/>
          <a:p>
            <a:pPr algn="l" rtl="0"/>
            <a:r>
              <a:rPr lang="en-GB" dirty="0">
                <a:cs typeface="Calibri"/>
              </a:rPr>
              <a:t>Johannes Keil</a:t>
            </a:r>
          </a:p>
          <a:p>
            <a:pPr algn="l" rtl="0"/>
            <a:r>
              <a:rPr lang="en-GB" dirty="0">
                <a:cs typeface="Calibri"/>
              </a:rPr>
              <a:t>Master’s thesis Intern at AIM-Lab</a:t>
            </a:r>
          </a:p>
          <a:p>
            <a:pPr algn="l" rtl="0"/>
            <a:r>
              <a:rPr lang="en-GB" dirty="0">
                <a:cs typeface="Calibri"/>
              </a:rPr>
              <a:t>MSc student, Maastricht University 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19DD-08A6-58DE-35FD-3DA9BB74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501-3460-A617-F04F-7821128D2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876046" cy="4400243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GB" dirty="0"/>
              <a:t>Can we reliably measure preference for symptom change using a forced-choice method, within and across timepoints?</a:t>
            </a:r>
          </a:p>
          <a:p>
            <a:pPr marL="457200" indent="-457200">
              <a:buAutoNum type="arabicParenR"/>
            </a:pPr>
            <a:r>
              <a:rPr lang="en-GB" dirty="0"/>
              <a:t>Can preference for symptom change can be predicted from symptom severity, impact and frequency?</a:t>
            </a:r>
          </a:p>
          <a:p>
            <a:pPr marL="457200" indent="-457200">
              <a:buAutoNum type="arabicParenR"/>
            </a:pPr>
            <a:r>
              <a:rPr lang="en-GB" dirty="0"/>
              <a:t>Do harder choices (i.e., between more similarly ranked-symptoms) take longer?</a:t>
            </a:r>
          </a:p>
          <a:p>
            <a:pPr marL="457200" indent="-457200">
              <a:buAutoNum type="arabicParenR"/>
            </a:pPr>
            <a:r>
              <a:rPr lang="en-GB" dirty="0"/>
              <a:t>What can we learn about the average pattern of preferences?</a:t>
            </a:r>
          </a:p>
          <a:p>
            <a:pPr marL="457200" indent="-457200">
              <a:buFont typeface="Wingdings" panose="05000000000000000000" pitchFamily="2" charset="2"/>
              <a:buAutoNum type="arabicParenR"/>
            </a:pPr>
            <a:r>
              <a:rPr lang="en-GB" dirty="0"/>
              <a:t>How much variability is there in preferences?</a:t>
            </a:r>
          </a:p>
          <a:p>
            <a:pPr marL="457200" indent="-457200">
              <a:buAutoNum type="arabicParenR"/>
            </a:pPr>
            <a:r>
              <a:rPr lang="en-GB" dirty="0"/>
              <a:t>Are there groups that are particularly indecisive?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D95F7DAF-00A4-0015-129C-BCA8FA74ED70}"/>
              </a:ext>
            </a:extLst>
          </p:cNvPr>
          <p:cNvSpPr/>
          <p:nvPr/>
        </p:nvSpPr>
        <p:spPr>
          <a:xfrm>
            <a:off x="698090" y="1809135"/>
            <a:ext cx="291310" cy="81607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5BB61D-C030-C39C-457A-FCE1727956D6}"/>
              </a:ext>
            </a:extLst>
          </p:cNvPr>
          <p:cNvSpPr txBox="1"/>
          <p:nvPr/>
        </p:nvSpPr>
        <p:spPr>
          <a:xfrm rot="16200000">
            <a:off x="-147167" y="2032507"/>
            <a:ext cx="13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Reliability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A9E4D66E-AE7B-0A76-6A7B-B3BD713A5CCD}"/>
              </a:ext>
            </a:extLst>
          </p:cNvPr>
          <p:cNvSpPr/>
          <p:nvPr/>
        </p:nvSpPr>
        <p:spPr>
          <a:xfrm>
            <a:off x="695885" y="2927041"/>
            <a:ext cx="369332" cy="138931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D9322-7415-3225-51C3-86C117D9A8C0}"/>
              </a:ext>
            </a:extLst>
          </p:cNvPr>
          <p:cNvSpPr txBox="1"/>
          <p:nvPr/>
        </p:nvSpPr>
        <p:spPr>
          <a:xfrm rot="16200000">
            <a:off x="-8281" y="3395771"/>
            <a:ext cx="103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Validity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A149C9B8-8694-84C2-FDCC-3E85D8CAFB6B}"/>
              </a:ext>
            </a:extLst>
          </p:cNvPr>
          <p:cNvSpPr/>
          <p:nvPr/>
        </p:nvSpPr>
        <p:spPr>
          <a:xfrm>
            <a:off x="695885" y="4517798"/>
            <a:ext cx="369332" cy="147987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C536A-35B4-FDE0-0751-922A16FA48BF}"/>
              </a:ext>
            </a:extLst>
          </p:cNvPr>
          <p:cNvSpPr txBox="1"/>
          <p:nvPr/>
        </p:nvSpPr>
        <p:spPr>
          <a:xfrm rot="16200000">
            <a:off x="-248957" y="4934572"/>
            <a:ext cx="124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Potential </a:t>
            </a:r>
          </a:p>
          <a:p>
            <a:pPr algn="ctr"/>
            <a:r>
              <a:rPr lang="en-GB" b="1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319409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1926-D752-3B99-2A26-D0F3027A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2155-60A2-B379-C879-20FA42660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55" y="4577328"/>
            <a:ext cx="10681490" cy="4040191"/>
          </a:xfrm>
        </p:spPr>
        <p:txBody>
          <a:bodyPr/>
          <a:lstStyle/>
          <a:p>
            <a:r>
              <a:rPr lang="en-GB" dirty="0"/>
              <a:t>Cloud-research study on 128 participants with likely depression (CESD-score &gt; 16).</a:t>
            </a:r>
          </a:p>
          <a:p>
            <a:r>
              <a:rPr lang="en-GB" dirty="0"/>
              <a:t>Procedure repeated at two timepoints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18758-5A74-FCB2-C4C5-E7BEEFFA7974}"/>
              </a:ext>
            </a:extLst>
          </p:cNvPr>
          <p:cNvSpPr/>
          <p:nvPr/>
        </p:nvSpPr>
        <p:spPr>
          <a:xfrm>
            <a:off x="787839" y="2374134"/>
            <a:ext cx="2831690" cy="1337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Choose symptoms from list of 52</a:t>
            </a:r>
          </a:p>
          <a:p>
            <a:pPr algn="ctr"/>
            <a:r>
              <a:rPr lang="en-GB" dirty="0"/>
              <a:t>(Fried &amp; Nesse, 2015)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3D808-A724-9FFE-8E2C-15052984F52E}"/>
              </a:ext>
            </a:extLst>
          </p:cNvPr>
          <p:cNvSpPr/>
          <p:nvPr/>
        </p:nvSpPr>
        <p:spPr>
          <a:xfrm>
            <a:off x="4350775" y="2374133"/>
            <a:ext cx="2831690" cy="1337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190 trials forced choice task between chosen symptoms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6F019-AFBC-9515-507C-B109889B9454}"/>
              </a:ext>
            </a:extLst>
          </p:cNvPr>
          <p:cNvSpPr/>
          <p:nvPr/>
        </p:nvSpPr>
        <p:spPr>
          <a:xfrm>
            <a:off x="8278761" y="2374134"/>
            <a:ext cx="2831690" cy="13371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Likert ratings severity, frequency, impact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D54CF6-2F8C-7720-8B28-12DC4EB1111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619529" y="3042727"/>
            <a:ext cx="7312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0B103-523C-A4E9-F80C-48D41BB149F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182465" y="3042726"/>
            <a:ext cx="10962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65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BBCE-112E-1D15-0E15-D49C6C77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forced choice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12DB3-F65D-4E17-521B-EE87CED0E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52" y="2047667"/>
            <a:ext cx="10947133" cy="404019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“If you could make one of these symptoms go away, which one would you pick?”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DD547D-69A4-2092-317B-6279E2585C06}"/>
              </a:ext>
            </a:extLst>
          </p:cNvPr>
          <p:cNvSpPr txBox="1">
            <a:spLocks/>
          </p:cNvSpPr>
          <p:nvPr/>
        </p:nvSpPr>
        <p:spPr>
          <a:xfrm>
            <a:off x="915333" y="3428998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b="1" dirty="0"/>
              <a:t>Feeling depressed.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6EFEE8-A6B4-1289-9B23-96C40083F1EA}"/>
              </a:ext>
            </a:extLst>
          </p:cNvPr>
          <p:cNvSpPr txBox="1">
            <a:spLocks/>
          </p:cNvSpPr>
          <p:nvPr/>
        </p:nvSpPr>
        <p:spPr>
          <a:xfrm>
            <a:off x="7724495" y="3428999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b="1" dirty="0"/>
              <a:t>Having restless sleep.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5F729FC-1A9B-A246-60AF-3974DBB05D50}"/>
              </a:ext>
            </a:extLst>
          </p:cNvPr>
          <p:cNvSpPr/>
          <p:nvPr/>
        </p:nvSpPr>
        <p:spPr>
          <a:xfrm>
            <a:off x="3748035" y="3454813"/>
            <a:ext cx="1899138" cy="61294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6D5AE809-CD1A-9893-8471-5DFD7BED27E1}"/>
              </a:ext>
            </a:extLst>
          </p:cNvPr>
          <p:cNvSpPr/>
          <p:nvPr/>
        </p:nvSpPr>
        <p:spPr>
          <a:xfrm rot="10800000">
            <a:off x="5647173" y="3454813"/>
            <a:ext cx="1899138" cy="61294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67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608B-05FA-A994-41CD-DF5C0543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787" y="2593184"/>
            <a:ext cx="10213200" cy="1112836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DDFEE-491C-3E7E-4AD3-04AFF3881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27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6C63B88-2F6A-F17B-9310-18171D6D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5" y="0"/>
            <a:ext cx="7842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2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FD9D-BCAA-BE88-447E-92C7D37A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Reliability: Internal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D3BD9-48BA-4DE2-3FBC-36D92E21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Cronbach’s alpha is not appropriate for ‘ipsative’ forced choice data (Meade et al., 2004), since we expect negative inter-item correlation structure</a:t>
            </a:r>
          </a:p>
          <a:p>
            <a:r>
              <a:rPr lang="en-GB" b="1" dirty="0"/>
              <a:t>Solutions:</a:t>
            </a:r>
          </a:p>
          <a:p>
            <a:r>
              <a:rPr lang="en-GB" dirty="0"/>
              <a:t>F-test of overall profile (Meade et al., 2004)</a:t>
            </a:r>
          </a:p>
          <a:p>
            <a:r>
              <a:rPr lang="en-GB" dirty="0"/>
              <a:t>Measure proportion of ‘random responders’ with non-transitive response patterns (</a:t>
            </a:r>
            <a:r>
              <a:rPr lang="en-GB" dirty="0" err="1"/>
              <a:t>Mazzuchi</a:t>
            </a:r>
            <a:r>
              <a:rPr lang="en-GB" dirty="0"/>
              <a:t> et al., 2008; Kendall, 1962; Davis, 1963)</a:t>
            </a:r>
          </a:p>
          <a:p>
            <a:r>
              <a:rPr lang="en-GB" dirty="0"/>
              <a:t>The entropy of a discrete distribution is maximal for a uniform distribution (e.g. Shannon, 1952). Measure proportion of ‘random responders’ whose response entropy is not significantly smaller than expected at chance using a permutation test</a:t>
            </a:r>
          </a:p>
        </p:txBody>
      </p:sp>
    </p:spTree>
    <p:extLst>
      <p:ext uri="{BB962C8B-B14F-4D97-AF65-F5344CB8AC3E}">
        <p14:creationId xmlns:p14="http://schemas.microsoft.com/office/powerpoint/2010/main" val="223428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6FBB-3542-C3B7-A08B-D27BD928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Reliability: Internal consistency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F1C42D-C996-97FE-B217-133AE3FE4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98337"/>
              </p:ext>
            </p:extLst>
          </p:nvPr>
        </p:nvGraphicFramePr>
        <p:xfrm>
          <a:off x="1679487" y="5080951"/>
          <a:ext cx="812510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368">
                  <a:extLst>
                    <a:ext uri="{9D8B030D-6E8A-4147-A177-3AD203B41FA5}">
                      <a16:colId xmlns:a16="http://schemas.microsoft.com/office/drawing/2014/main" val="781915594"/>
                    </a:ext>
                  </a:extLst>
                </a:gridCol>
                <a:gridCol w="2708368">
                  <a:extLst>
                    <a:ext uri="{9D8B030D-6E8A-4147-A177-3AD203B41FA5}">
                      <a16:colId xmlns:a16="http://schemas.microsoft.com/office/drawing/2014/main" val="1782610081"/>
                    </a:ext>
                  </a:extLst>
                </a:gridCol>
                <a:gridCol w="2708368">
                  <a:extLst>
                    <a:ext uri="{9D8B030D-6E8A-4147-A177-3AD203B41FA5}">
                      <a16:colId xmlns:a16="http://schemas.microsoft.com/office/drawing/2014/main" val="3811763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% non-random responders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71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Wave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8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Wave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7060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63961A-743D-3F22-B51B-CE1C97E55FD4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21F354-B84D-15A2-4DB8-CED65E34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3161377"/>
          </a:xfrm>
        </p:spPr>
        <p:txBody>
          <a:bodyPr>
            <a:normAutofit/>
          </a:bodyPr>
          <a:lstStyle/>
          <a:p>
            <a:r>
              <a:rPr lang="en-GB" dirty="0"/>
              <a:t>Overall response pattern differed significantly from chance in wave 1, F(51, 4243) = 14.19, p &lt; .001, and wave 2 F(51, 3757) = 11.96, p &lt; .001</a:t>
            </a:r>
          </a:p>
          <a:p>
            <a:r>
              <a:rPr lang="en-GB" dirty="0"/>
              <a:t>Discordant results on the rate of random responders between the two analyses. </a:t>
            </a:r>
          </a:p>
          <a:p>
            <a:r>
              <a:rPr lang="en-GB" dirty="0"/>
              <a:t>Entropy-test likely highly conservative, with high false-negative rate in simulations (19.4%). Good simulated false positive rates for transitivity (5.3%) and entropy (&lt;0.1%)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29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4763-D333-08AE-54EB-1F8B0B35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Reliability: Test-retest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70218-B1E2-F45E-4976-F0D6CDFD2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683" y="1581266"/>
            <a:ext cx="10213200" cy="4040191"/>
          </a:xfrm>
        </p:spPr>
        <p:txBody>
          <a:bodyPr/>
          <a:lstStyle/>
          <a:p>
            <a:r>
              <a:rPr lang="en-GB" dirty="0"/>
              <a:t>Again, simple correlation is not appropriate</a:t>
            </a:r>
          </a:p>
          <a:p>
            <a:r>
              <a:rPr lang="en-GB" dirty="0"/>
              <a:t>For each participant, compute Aitchison’s distance (van </a:t>
            </a:r>
            <a:r>
              <a:rPr lang="en-GB" dirty="0" err="1"/>
              <a:t>Eijnatten</a:t>
            </a:r>
            <a:r>
              <a:rPr lang="en-GB" dirty="0"/>
              <a:t> et al., 2015) between T1 and T2, and test whether this is smaller than would be expected at chance</a:t>
            </a:r>
          </a:p>
          <a:p>
            <a:r>
              <a:rPr lang="en-GB" dirty="0"/>
              <a:t>Overall, 87.07% significant, indicating that most participants’ responses were more similar than expected at random.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D968B8-0E46-389F-EB99-E84CD94210BA}"/>
              </a:ext>
            </a:extLst>
          </p:cNvPr>
          <p:cNvSpPr/>
          <p:nvPr/>
        </p:nvSpPr>
        <p:spPr>
          <a:xfrm>
            <a:off x="779204" y="5571707"/>
            <a:ext cx="2408903" cy="101964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BB987-0401-6B11-BD25-2A0AAC6897AC}"/>
              </a:ext>
            </a:extLst>
          </p:cNvPr>
          <p:cNvSpPr/>
          <p:nvPr/>
        </p:nvSpPr>
        <p:spPr>
          <a:xfrm>
            <a:off x="779204" y="4945349"/>
            <a:ext cx="2408903" cy="62635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B6BF0-77E0-027E-C06D-6306ED86C68A}"/>
              </a:ext>
            </a:extLst>
          </p:cNvPr>
          <p:cNvSpPr/>
          <p:nvPr/>
        </p:nvSpPr>
        <p:spPr>
          <a:xfrm>
            <a:off x="5009533" y="5848464"/>
            <a:ext cx="2408903" cy="23306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1831FF-BEC3-EF70-4ACF-EBE7BD3A6EB7}"/>
              </a:ext>
            </a:extLst>
          </p:cNvPr>
          <p:cNvSpPr/>
          <p:nvPr/>
        </p:nvSpPr>
        <p:spPr>
          <a:xfrm>
            <a:off x="5009533" y="4931774"/>
            <a:ext cx="2408903" cy="91668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9CCBE-2C4C-2AFD-C3CC-AA745F18A2EF}"/>
              </a:ext>
            </a:extLst>
          </p:cNvPr>
          <p:cNvSpPr/>
          <p:nvPr/>
        </p:nvSpPr>
        <p:spPr>
          <a:xfrm>
            <a:off x="9158075" y="5848463"/>
            <a:ext cx="2408903" cy="46759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CB5C27-24FD-5C26-33F7-03EE00047DB9}"/>
              </a:ext>
            </a:extLst>
          </p:cNvPr>
          <p:cNvSpPr/>
          <p:nvPr/>
        </p:nvSpPr>
        <p:spPr>
          <a:xfrm>
            <a:off x="9158075" y="4945349"/>
            <a:ext cx="2408903" cy="90311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8DA740CF-9ED4-30F0-F0DD-6B293C6ABC78}"/>
              </a:ext>
            </a:extLst>
          </p:cNvPr>
          <p:cNvSpPr/>
          <p:nvPr/>
        </p:nvSpPr>
        <p:spPr>
          <a:xfrm>
            <a:off x="3322072" y="5571707"/>
            <a:ext cx="1553496" cy="72931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Large AD</a:t>
            </a: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210064E7-872C-90FF-F339-038DA52B43DB}"/>
              </a:ext>
            </a:extLst>
          </p:cNvPr>
          <p:cNvSpPr/>
          <p:nvPr/>
        </p:nvSpPr>
        <p:spPr>
          <a:xfrm>
            <a:off x="7552401" y="5571706"/>
            <a:ext cx="1553496" cy="72931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Small AD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7C4B7D-CB7A-CB46-08BA-63B684DEB995}"/>
              </a:ext>
            </a:extLst>
          </p:cNvPr>
          <p:cNvSpPr/>
          <p:nvPr/>
        </p:nvSpPr>
        <p:spPr>
          <a:xfrm>
            <a:off x="779204" y="6591355"/>
            <a:ext cx="2408903" cy="25973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377390-8845-1D33-5C0E-3F919484CE9A}"/>
              </a:ext>
            </a:extLst>
          </p:cNvPr>
          <p:cNvSpPr/>
          <p:nvPr/>
        </p:nvSpPr>
        <p:spPr>
          <a:xfrm>
            <a:off x="5009533" y="6081530"/>
            <a:ext cx="2408903" cy="7764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BF96E5-0F1C-125C-A274-04CCE3D53209}"/>
              </a:ext>
            </a:extLst>
          </p:cNvPr>
          <p:cNvSpPr/>
          <p:nvPr/>
        </p:nvSpPr>
        <p:spPr>
          <a:xfrm>
            <a:off x="9158075" y="6301023"/>
            <a:ext cx="2408903" cy="5844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14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31B05C-D1A3-08BA-0F8C-8BADF4E05E7F}"/>
              </a:ext>
            </a:extLst>
          </p:cNvPr>
          <p:cNvSpPr txBox="1"/>
          <p:nvPr/>
        </p:nvSpPr>
        <p:spPr>
          <a:xfrm>
            <a:off x="3426607" y="5733109"/>
            <a:ext cx="250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beta = 0.49, p &lt; 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FBF0B-980B-ECEF-C43D-65377A95E659}"/>
              </a:ext>
            </a:extLst>
          </p:cNvPr>
          <p:cNvSpPr txBox="1"/>
          <p:nvPr/>
        </p:nvSpPr>
        <p:spPr>
          <a:xfrm>
            <a:off x="9545235" y="5733109"/>
            <a:ext cx="272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beta = 0.56, p &lt; .001</a:t>
            </a:r>
          </a:p>
        </p:txBody>
      </p:sp>
      <p:pic>
        <p:nvPicPr>
          <p:cNvPr id="13" name="Picture 12" descr="A graph with lines and a line in the middle&#10;&#10;AI-generated content may be incorrect.">
            <a:extLst>
              <a:ext uri="{FF2B5EF4-FFF2-40B4-BE49-F238E27FC236}">
                <a16:creationId xmlns:a16="http://schemas.microsoft.com/office/drawing/2014/main" id="{41789284-7F8C-4A73-FF42-5D8E2A24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421"/>
            <a:ext cx="6339853" cy="3916688"/>
          </a:xfrm>
          <a:prstGeom prst="rect">
            <a:avLst/>
          </a:prstGeom>
        </p:spPr>
      </p:pic>
      <p:pic>
        <p:nvPicPr>
          <p:cNvPr id="15" name="Picture 1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035F7E45-8DD4-E13C-1B33-6707E2DC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52" y="1816421"/>
            <a:ext cx="6339853" cy="391668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D4C809C-8966-CD44-4C86-484E94C4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GB" dirty="0"/>
              <a:t>Validity: Severity, Frequency, Impact</a:t>
            </a:r>
          </a:p>
        </p:txBody>
      </p:sp>
    </p:spTree>
    <p:extLst>
      <p:ext uri="{BB962C8B-B14F-4D97-AF65-F5344CB8AC3E}">
        <p14:creationId xmlns:p14="http://schemas.microsoft.com/office/powerpoint/2010/main" val="214385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4EAD02-E324-377C-5C55-57743F00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00" y="1566404"/>
            <a:ext cx="4889096" cy="4889096"/>
          </a:xfrm>
          <a:prstGeom prst="rect">
            <a:avLst/>
          </a:prstGeom>
        </p:spPr>
      </p:pic>
      <p:pic>
        <p:nvPicPr>
          <p:cNvPr id="16" name="Picture 15" descr="A grid with a yellow dot&#10;&#10;AI-generated content may be incorrect.">
            <a:extLst>
              <a:ext uri="{FF2B5EF4-FFF2-40B4-BE49-F238E27FC236}">
                <a16:creationId xmlns:a16="http://schemas.microsoft.com/office/drawing/2014/main" id="{F7CA9BF3-0792-BA5D-DC0F-B39E58FD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944" y="1566404"/>
            <a:ext cx="5090088" cy="5090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88E4E-33BF-D8EF-545F-7886A742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66144"/>
            <a:ext cx="10213200" cy="1112836"/>
          </a:xfrm>
        </p:spPr>
        <p:txBody>
          <a:bodyPr/>
          <a:lstStyle/>
          <a:p>
            <a:r>
              <a:rPr lang="en-GB" dirty="0"/>
              <a:t>Validity: Rank difference and reaction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1E960-111B-BF3F-DFC3-885FDB09BD29}"/>
              </a:ext>
            </a:extLst>
          </p:cNvPr>
          <p:cNvSpPr txBox="1"/>
          <p:nvPr/>
        </p:nvSpPr>
        <p:spPr>
          <a:xfrm>
            <a:off x="3433948" y="1566404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= -.12, p &lt; .001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72645-BF12-196B-7294-85AEB81F9370}"/>
              </a:ext>
            </a:extLst>
          </p:cNvPr>
          <p:cNvSpPr txBox="1"/>
          <p:nvPr/>
        </p:nvSpPr>
        <p:spPr>
          <a:xfrm>
            <a:off x="8507988" y="1566404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= -.12, p &lt; .001</a:t>
            </a:r>
          </a:p>
        </p:txBody>
      </p:sp>
    </p:spTree>
    <p:extLst>
      <p:ext uri="{BB962C8B-B14F-4D97-AF65-F5344CB8AC3E}">
        <p14:creationId xmlns:p14="http://schemas.microsoft.com/office/powerpoint/2010/main" val="181696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5" y="811877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GB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-199461" y="2703876"/>
            <a:ext cx="5316213" cy="293856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Why study preference?</a:t>
            </a:r>
          </a:p>
          <a:p>
            <a:pPr rtl="0"/>
            <a:r>
              <a:rPr lang="en-GB" dirty="0"/>
              <a:t>Findings</a:t>
            </a:r>
          </a:p>
          <a:p>
            <a:pPr rtl="0"/>
            <a:r>
              <a:rPr lang="en-GB" dirty="0"/>
              <a:t>Discussion</a:t>
            </a:r>
          </a:p>
          <a:p>
            <a:pPr rtl="0"/>
            <a:r>
              <a:rPr lang="en-GB" dirty="0"/>
              <a:t>Next steps</a:t>
            </a:r>
          </a:p>
          <a:p>
            <a:pPr rtl="0"/>
            <a:r>
              <a:rPr lang="en-GB" dirty="0"/>
              <a:t>Questions for you</a:t>
            </a:r>
          </a:p>
          <a:p>
            <a:pPr rtl="0"/>
            <a:endParaRPr lang="en-GB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7" name="Picture Placeholder 6" descr="A fox sitting at a table&#10;&#10;AI-generated content may be incorrect.">
            <a:extLst>
              <a:ext uri="{FF2B5EF4-FFF2-40B4-BE49-F238E27FC236}">
                <a16:creationId xmlns:a16="http://schemas.microsoft.com/office/drawing/2014/main" id="{A6FBF884-0BD5-CDBD-CFDA-8C8CFB5A5FF4}"/>
              </a:ext>
            </a:extLst>
          </p:cNvPr>
          <p:cNvPicPr preferRelativeResize="0">
            <a:picLocks noGrp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B876-3841-705D-FF60-7747699B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-556418"/>
            <a:ext cx="10213200" cy="1112836"/>
          </a:xfrm>
        </p:spPr>
        <p:txBody>
          <a:bodyPr/>
          <a:lstStyle/>
          <a:p>
            <a:r>
              <a:rPr lang="en-GB" dirty="0"/>
              <a:t>Usefulness: What can we learn about the overall pattern?</a:t>
            </a:r>
          </a:p>
        </p:txBody>
      </p:sp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3E07129D-C5E7-4671-27C0-A31C31E7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53" y="754847"/>
            <a:ext cx="8490764" cy="63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F994-5715-9DD4-807F-F298123D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58" y="-556418"/>
            <a:ext cx="10213200" cy="1112836"/>
          </a:xfrm>
        </p:spPr>
        <p:txBody>
          <a:bodyPr/>
          <a:lstStyle/>
          <a:p>
            <a:r>
              <a:rPr lang="en-GB" dirty="0"/>
              <a:t>Is change in somatic items less preferred?</a:t>
            </a:r>
          </a:p>
        </p:txBody>
      </p:sp>
      <p:pic>
        <p:nvPicPr>
          <p:cNvPr id="19" name="Picture 18" descr="A black and white diagram&#10;&#10;AI-generated content may be incorrect.">
            <a:extLst>
              <a:ext uri="{FF2B5EF4-FFF2-40B4-BE49-F238E27FC236}">
                <a16:creationId xmlns:a16="http://schemas.microsoft.com/office/drawing/2014/main" id="{F48B61CE-CD9C-72C2-A83C-E7659551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080"/>
            <a:ext cx="5755926" cy="4337175"/>
          </a:xfrm>
          <a:prstGeom prst="rect">
            <a:avLst/>
          </a:prstGeom>
        </p:spPr>
      </p:pic>
      <p:pic>
        <p:nvPicPr>
          <p:cNvPr id="21" name="Picture 20" descr="A black and white diagram&#10;&#10;AI-generated content may be incorrect.">
            <a:extLst>
              <a:ext uri="{FF2B5EF4-FFF2-40B4-BE49-F238E27FC236}">
                <a16:creationId xmlns:a16="http://schemas.microsoft.com/office/drawing/2014/main" id="{765A7111-3A29-1935-DF56-9B763F94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26" y="1119080"/>
            <a:ext cx="6131056" cy="46198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455C1E-2AD3-7712-238C-A7C19AE90D5C}"/>
              </a:ext>
            </a:extLst>
          </p:cNvPr>
          <p:cNvSpPr txBox="1"/>
          <p:nvPr/>
        </p:nvSpPr>
        <p:spPr>
          <a:xfrm>
            <a:off x="0" y="6136975"/>
            <a:ext cx="11259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 = Average preference of all non-somatic items</a:t>
            </a:r>
          </a:p>
          <a:p>
            <a:r>
              <a:rPr lang="en-GB" dirty="0"/>
              <a:t>Symptom prevalence: Number of participants who nominated that symptom. (0 if &lt; median, 1 if &gt; median)</a:t>
            </a:r>
          </a:p>
        </p:txBody>
      </p:sp>
    </p:spTree>
    <p:extLst>
      <p:ext uri="{BB962C8B-B14F-4D97-AF65-F5344CB8AC3E}">
        <p14:creationId xmlns:p14="http://schemas.microsoft.com/office/powerpoint/2010/main" val="2778854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BC2B-C72E-4E31-16D9-85A03C97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-261450"/>
            <a:ext cx="10213200" cy="1112836"/>
          </a:xfrm>
        </p:spPr>
        <p:txBody>
          <a:bodyPr/>
          <a:lstStyle/>
          <a:p>
            <a:r>
              <a:rPr lang="en-GB" dirty="0"/>
              <a:t>Why is change in somatic symptoms less preferred?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93DBAA-AA5A-8291-62FE-CD7A98DAF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461691"/>
              </p:ext>
            </p:extLst>
          </p:nvPr>
        </p:nvGraphicFramePr>
        <p:xfrm>
          <a:off x="1630516" y="1342999"/>
          <a:ext cx="8930968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742">
                  <a:extLst>
                    <a:ext uri="{9D8B030D-6E8A-4147-A177-3AD203B41FA5}">
                      <a16:colId xmlns:a16="http://schemas.microsoft.com/office/drawing/2014/main" val="3672724559"/>
                    </a:ext>
                  </a:extLst>
                </a:gridCol>
                <a:gridCol w="2232742">
                  <a:extLst>
                    <a:ext uri="{9D8B030D-6E8A-4147-A177-3AD203B41FA5}">
                      <a16:colId xmlns:a16="http://schemas.microsoft.com/office/drawing/2014/main" val="1941441640"/>
                    </a:ext>
                  </a:extLst>
                </a:gridCol>
                <a:gridCol w="2232742">
                  <a:extLst>
                    <a:ext uri="{9D8B030D-6E8A-4147-A177-3AD203B41FA5}">
                      <a16:colId xmlns:a16="http://schemas.microsoft.com/office/drawing/2014/main" val="466372318"/>
                    </a:ext>
                  </a:extLst>
                </a:gridCol>
                <a:gridCol w="2232742">
                  <a:extLst>
                    <a:ext uri="{9D8B030D-6E8A-4147-A177-3AD203B41FA5}">
                      <a16:colId xmlns:a16="http://schemas.microsoft.com/office/drawing/2014/main" val="1952393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Symptom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Beta (standardised)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61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68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Sleep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-0.22*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0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Bodily Sensations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2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Psychomotor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857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-0.20*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11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Sleep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-0.16*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30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Bodily Sensations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-0.14*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6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Psychomotor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1307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9873BA-C912-E5A8-041A-A398BE4CC4F7}"/>
              </a:ext>
            </a:extLst>
          </p:cNvPr>
          <p:cNvSpPr txBox="1"/>
          <p:nvPr/>
        </p:nvSpPr>
        <p:spPr>
          <a:xfrm>
            <a:off x="3758018" y="4949799"/>
            <a:ext cx="6803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 &lt; .004, i.e., significant after Bonferroni correction</a:t>
            </a:r>
          </a:p>
          <a:p>
            <a:r>
              <a:rPr lang="en-GB" dirty="0"/>
              <a:t>Larger beta = More likely to pick this item in forced choice</a:t>
            </a:r>
          </a:p>
          <a:p>
            <a:r>
              <a:rPr lang="en-GB" dirty="0"/>
              <a:t>Results from wave 1 only, but replicate in wave 2</a:t>
            </a:r>
          </a:p>
          <a:p>
            <a:r>
              <a:rPr lang="en-GB" dirty="0"/>
              <a:t>Sex/Gender could not be included due to complete separation</a:t>
            </a:r>
          </a:p>
        </p:txBody>
      </p:sp>
    </p:spTree>
    <p:extLst>
      <p:ext uri="{BB962C8B-B14F-4D97-AF65-F5344CB8AC3E}">
        <p14:creationId xmlns:p14="http://schemas.microsoft.com/office/powerpoint/2010/main" val="75306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3377-2277-566D-E92C-261DFA6F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-430620"/>
            <a:ext cx="10213200" cy="1112836"/>
          </a:xfrm>
        </p:spPr>
        <p:txBody>
          <a:bodyPr/>
          <a:lstStyle/>
          <a:p>
            <a:r>
              <a:rPr lang="en-GB" dirty="0"/>
              <a:t>Why is change in somatic symptoms less preferred?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04F13-16A2-31AB-9AD3-D480C842B4AA}"/>
              </a:ext>
            </a:extLst>
          </p:cNvPr>
          <p:cNvSpPr txBox="1"/>
          <p:nvPr/>
        </p:nvSpPr>
        <p:spPr>
          <a:xfrm>
            <a:off x="5659506" y="6211669"/>
            <a:ext cx="653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results wave 1</a:t>
            </a:r>
          </a:p>
          <a:p>
            <a:r>
              <a:rPr lang="en-GB" dirty="0"/>
              <a:t>“Somatic” is coded 1 for all somatic items, excl. psychomotor</a:t>
            </a:r>
          </a:p>
        </p:txBody>
      </p:sp>
      <p:pic>
        <p:nvPicPr>
          <p:cNvPr id="13" name="Picture 12" descr="A graph with a red line&#10;&#10;AI-generated content may be incorrect.">
            <a:extLst>
              <a:ext uri="{FF2B5EF4-FFF2-40B4-BE49-F238E27FC236}">
                <a16:creationId xmlns:a16="http://schemas.microsoft.com/office/drawing/2014/main" id="{2424A066-B199-F7D7-2AA6-A60D401C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0" y="821208"/>
            <a:ext cx="6741428" cy="53904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C8C24D-8F6B-C578-16C0-AF29BE4D945B}"/>
              </a:ext>
            </a:extLst>
          </p:cNvPr>
          <p:cNvSpPr txBox="1"/>
          <p:nvPr/>
        </p:nvSpPr>
        <p:spPr>
          <a:xfrm>
            <a:off x="6517003" y="5380672"/>
            <a:ext cx="257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= -0.42, SE = 0.08</a:t>
            </a:r>
          </a:p>
        </p:txBody>
      </p:sp>
    </p:spTree>
    <p:extLst>
      <p:ext uri="{BB962C8B-B14F-4D97-AF65-F5344CB8AC3E}">
        <p14:creationId xmlns:p14="http://schemas.microsoft.com/office/powerpoint/2010/main" val="1996055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6C4A-A03B-E91F-0021-0B752DCE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E075-1B90-8FEC-845C-EEAA58058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People who are more depressed are less likely to pick somatic symptoms (except psychomotor) as the symptom they want to change</a:t>
            </a:r>
          </a:p>
          <a:p>
            <a:r>
              <a:rPr lang="en-GB" dirty="0"/>
              <a:t>This may be because the impairment from somatic symptoms, relative to non-somatic symptoms, seems to be lower in people with more severe depression.</a:t>
            </a:r>
          </a:p>
          <a:p>
            <a:r>
              <a:rPr lang="en-GB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039494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FA31-BC3D-90FA-CD53-471343E3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-535756"/>
            <a:ext cx="10213200" cy="1112836"/>
          </a:xfrm>
        </p:spPr>
        <p:txBody>
          <a:bodyPr/>
          <a:lstStyle/>
          <a:p>
            <a:r>
              <a:rPr lang="en-GB" dirty="0"/>
              <a:t>Usefulness: How much variability is there in preference?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A6ECBF-139F-5619-0C0C-6C382C982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42" y="597742"/>
            <a:ext cx="7158721" cy="62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843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7EC8-378A-3689-C549-5A655B46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Usefulness: Who is particularly (in)decisive?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E25AC-1465-2514-51E5-A11CCE65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Computed an ‘decisiveness score’ based on the ratio of observed and maximal entropy in a participants’ preference profile. </a:t>
            </a:r>
          </a:p>
          <a:p>
            <a:r>
              <a:rPr lang="en-GB" dirty="0"/>
              <a:t>Larger scores = more decisive, min = 0, max = 100</a:t>
            </a:r>
          </a:p>
          <a:p>
            <a:r>
              <a:rPr lang="en-GB" dirty="0"/>
              <a:t>‘Decisiveness’ increased with age: A decision tool may be more useful in young participants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2F2B2F-B228-320E-6345-43BDF34FE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300361"/>
              </p:ext>
            </p:extLst>
          </p:nvPr>
        </p:nvGraphicFramePr>
        <p:xfrm>
          <a:off x="1923845" y="439427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3670945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042001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784716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692279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54783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Wave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CESD-score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Decisiveness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0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89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.31*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197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CESD-score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2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Decisiveness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786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7FA636-87A2-8DCA-7C07-208DBDAA1532}"/>
              </a:ext>
            </a:extLst>
          </p:cNvPr>
          <p:cNvSpPr txBox="1"/>
          <p:nvPr/>
        </p:nvSpPr>
        <p:spPr>
          <a:xfrm>
            <a:off x="6449961" y="6511250"/>
            <a:ext cx="596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*significant at alpha = .008 after Bonferroni correction</a:t>
            </a:r>
          </a:p>
        </p:txBody>
      </p:sp>
    </p:spTree>
    <p:extLst>
      <p:ext uri="{BB962C8B-B14F-4D97-AF65-F5344CB8AC3E}">
        <p14:creationId xmlns:p14="http://schemas.microsoft.com/office/powerpoint/2010/main" val="2565357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A840-A467-5F03-30D2-295453B58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43AB-04B9-DBEB-BDEB-B36BF19E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957CD-7059-49E9-3280-56648316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729" y="2422520"/>
            <a:ext cx="7436845" cy="4040191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/>
              <a:t>Can we measure preference for symptom change with forced choice, and is this worthwhile?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9815F-9E12-E6CA-94BB-ADF1C0305D3C}"/>
              </a:ext>
            </a:extLst>
          </p:cNvPr>
          <p:cNvSpPr txBox="1"/>
          <p:nvPr/>
        </p:nvSpPr>
        <p:spPr>
          <a:xfrm>
            <a:off x="5499234" y="1710814"/>
            <a:ext cx="59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B99F1-6D11-8D07-8B4C-965E629866A7}"/>
              </a:ext>
            </a:extLst>
          </p:cNvPr>
          <p:cNvSpPr txBox="1"/>
          <p:nvPr/>
        </p:nvSpPr>
        <p:spPr>
          <a:xfrm>
            <a:off x="6851169" y="4073283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Probably.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B8E430-BBEE-78ED-6300-BD67FB637F31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538452" y="3429000"/>
            <a:ext cx="896627" cy="64428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2C6226-49D6-4037-086A-A49DF0F9EDD8}"/>
              </a:ext>
            </a:extLst>
          </p:cNvPr>
          <p:cNvCxnSpPr>
            <a:stCxn id="6" idx="2"/>
          </p:cNvCxnSpPr>
          <p:nvPr/>
        </p:nvCxnSpPr>
        <p:spPr>
          <a:xfrm flipH="1">
            <a:off x="3952568" y="2080146"/>
            <a:ext cx="1845049" cy="47624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23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D283-8AB6-AF64-69F7-96DE90D7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975" y="2316164"/>
            <a:ext cx="10213200" cy="1112836"/>
          </a:xfrm>
        </p:spPr>
        <p:txBody>
          <a:bodyPr/>
          <a:lstStyle/>
          <a:p>
            <a:r>
              <a:rPr lang="en-GB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513214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8958-DA21-EB92-BFB3-A5B2CC2C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our product?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92299-14CC-1169-3228-42F0EE08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42" y="2322331"/>
            <a:ext cx="4359778" cy="4461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A46BD-21AD-1B78-912E-7DDC28DF177E}"/>
              </a:ext>
            </a:extLst>
          </p:cNvPr>
          <p:cNvSpPr txBox="1"/>
          <p:nvPr/>
        </p:nvSpPr>
        <p:spPr>
          <a:xfrm>
            <a:off x="3680416" y="1453563"/>
            <a:ext cx="476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20 symptoms of an average participant,</a:t>
            </a:r>
          </a:p>
          <a:p>
            <a:r>
              <a:rPr lang="en-GB" dirty="0"/>
              <a:t>who has all 52 symptoms in the questionnaire:</a:t>
            </a:r>
          </a:p>
        </p:txBody>
      </p:sp>
    </p:spTree>
    <p:extLst>
      <p:ext uri="{BB962C8B-B14F-4D97-AF65-F5344CB8AC3E}">
        <p14:creationId xmlns:p14="http://schemas.microsoft.com/office/powerpoint/2010/main" val="85771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5209-C711-3033-C9E5-057F5C7E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Person-centred care is a value on its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A20E2-5A41-FA2A-B5C5-2A7A672C3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003" y="1990725"/>
            <a:ext cx="9127994" cy="4040191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“[The NHS] should support individuals to promote and manage their own health. NHS services must reflect, and should be coordinated around and tailored to, </a:t>
            </a:r>
            <a:r>
              <a:rPr lang="en-GB" b="1" i="1" dirty="0"/>
              <a:t>the needs and preferences </a:t>
            </a:r>
            <a:r>
              <a:rPr lang="en-GB" i="1" dirty="0"/>
              <a:t>of patients, their families and their carers.” (NHS Constitution, 2012)</a:t>
            </a:r>
          </a:p>
        </p:txBody>
      </p:sp>
    </p:spTree>
    <p:extLst>
      <p:ext uri="{BB962C8B-B14F-4D97-AF65-F5344CB8AC3E}">
        <p14:creationId xmlns:p14="http://schemas.microsoft.com/office/powerpoint/2010/main" val="169948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840A-550B-4A33-2407-65A2AFC22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E8B3-0858-A191-76A1-D1FF2A8E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our product?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D37F8-2929-3EE7-6293-6C24BDD7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42" y="2322331"/>
            <a:ext cx="4359778" cy="4461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76A60-BB19-9B12-329F-298683B3FF29}"/>
              </a:ext>
            </a:extLst>
          </p:cNvPr>
          <p:cNvSpPr txBox="1"/>
          <p:nvPr/>
        </p:nvSpPr>
        <p:spPr>
          <a:xfrm>
            <a:off x="3680416" y="1453563"/>
            <a:ext cx="476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20 symptoms of an average participant,</a:t>
            </a:r>
          </a:p>
          <a:p>
            <a:r>
              <a:rPr lang="en-GB" dirty="0"/>
              <a:t>who has all 52 symptoms in the questionnaire: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5ED60A-1254-7CEE-4B8B-2F866B5E2B76}"/>
              </a:ext>
            </a:extLst>
          </p:cNvPr>
          <p:cNvCxnSpPr>
            <a:cxnSpLocks/>
          </p:cNvCxnSpPr>
          <p:nvPr/>
        </p:nvCxnSpPr>
        <p:spPr>
          <a:xfrm>
            <a:off x="2713703" y="3191099"/>
            <a:ext cx="1641987" cy="41295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223128-67EC-622D-003D-EA24C8B455CE}"/>
              </a:ext>
            </a:extLst>
          </p:cNvPr>
          <p:cNvSpPr txBox="1"/>
          <p:nvPr/>
        </p:nvSpPr>
        <p:spPr>
          <a:xfrm>
            <a:off x="989400" y="2590934"/>
            <a:ext cx="223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we trust this, and make it relevant to the surprise project?</a:t>
            </a:r>
          </a:p>
        </p:txBody>
      </p:sp>
    </p:spTree>
    <p:extLst>
      <p:ext uri="{BB962C8B-B14F-4D97-AF65-F5344CB8AC3E}">
        <p14:creationId xmlns:p14="http://schemas.microsoft.com/office/powerpoint/2010/main" val="1934439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1958-3EC9-C39C-AC75-D3CD22AC0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D5622-1427-863C-B6BC-558EA948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our product?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2918F-FC33-D7EF-40C5-FB23691B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42" y="2322331"/>
            <a:ext cx="4359778" cy="4461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34AB7-8011-72DF-A68E-3295F4613E7C}"/>
              </a:ext>
            </a:extLst>
          </p:cNvPr>
          <p:cNvSpPr txBox="1"/>
          <p:nvPr/>
        </p:nvSpPr>
        <p:spPr>
          <a:xfrm>
            <a:off x="3680416" y="1453563"/>
            <a:ext cx="476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20 symptoms of an average participant,</a:t>
            </a:r>
          </a:p>
          <a:p>
            <a:r>
              <a:rPr lang="en-GB" dirty="0"/>
              <a:t>who has all 52 symptoms in the questionnaire: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148AD2-3141-8144-A469-7C2AE72CABA5}"/>
              </a:ext>
            </a:extLst>
          </p:cNvPr>
          <p:cNvCxnSpPr>
            <a:cxnSpLocks/>
          </p:cNvCxnSpPr>
          <p:nvPr/>
        </p:nvCxnSpPr>
        <p:spPr>
          <a:xfrm>
            <a:off x="2713703" y="3191099"/>
            <a:ext cx="1641987" cy="41295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D745B3-00E0-4F7F-7BA8-EC90DA0DA80C}"/>
              </a:ext>
            </a:extLst>
          </p:cNvPr>
          <p:cNvSpPr txBox="1"/>
          <p:nvPr/>
        </p:nvSpPr>
        <p:spPr>
          <a:xfrm>
            <a:off x="989400" y="2590934"/>
            <a:ext cx="223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we trust this, and make it relevant to the surprise project?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60537E-0714-B73E-972A-7B7A244ACCD9}"/>
              </a:ext>
            </a:extLst>
          </p:cNvPr>
          <p:cNvCxnSpPr>
            <a:cxnSpLocks/>
          </p:cNvCxnSpPr>
          <p:nvPr/>
        </p:nvCxnSpPr>
        <p:spPr>
          <a:xfrm flipH="1">
            <a:off x="7879907" y="2376893"/>
            <a:ext cx="1269657" cy="60016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7921A7-AD19-AF92-2480-AB89AB932505}"/>
              </a:ext>
            </a:extLst>
          </p:cNvPr>
          <p:cNvSpPr txBox="1"/>
          <p:nvPr/>
        </p:nvSpPr>
        <p:spPr>
          <a:xfrm>
            <a:off x="9161808" y="2053727"/>
            <a:ext cx="22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can we use it in research?</a:t>
            </a:r>
          </a:p>
        </p:txBody>
      </p:sp>
    </p:spTree>
    <p:extLst>
      <p:ext uri="{BB962C8B-B14F-4D97-AF65-F5344CB8AC3E}">
        <p14:creationId xmlns:p14="http://schemas.microsoft.com/office/powerpoint/2010/main" val="2097582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AEAA8-D3E6-0206-692F-E188E8A8D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580B-BD59-5BFA-3440-A88BDAF9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our product?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FCDBB-FBA1-F5D6-F09E-7B88E513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242" y="2322331"/>
            <a:ext cx="4359778" cy="4461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9804B-4DB8-6ED9-29DE-12117913DD3E}"/>
              </a:ext>
            </a:extLst>
          </p:cNvPr>
          <p:cNvSpPr txBox="1"/>
          <p:nvPr/>
        </p:nvSpPr>
        <p:spPr>
          <a:xfrm>
            <a:off x="3680416" y="1453563"/>
            <a:ext cx="476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20 symptoms of an average participant,</a:t>
            </a:r>
          </a:p>
          <a:p>
            <a:r>
              <a:rPr lang="en-GB" dirty="0"/>
              <a:t>who has all 52 symptoms in the questionnaire: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224F20-AD70-B747-5228-984A4A5860F6}"/>
              </a:ext>
            </a:extLst>
          </p:cNvPr>
          <p:cNvCxnSpPr>
            <a:cxnSpLocks/>
          </p:cNvCxnSpPr>
          <p:nvPr/>
        </p:nvCxnSpPr>
        <p:spPr>
          <a:xfrm>
            <a:off x="2713703" y="3191099"/>
            <a:ext cx="1641987" cy="41295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3985D7-C5CE-18A5-DF7C-B834B60EA401}"/>
              </a:ext>
            </a:extLst>
          </p:cNvPr>
          <p:cNvSpPr txBox="1"/>
          <p:nvPr/>
        </p:nvSpPr>
        <p:spPr>
          <a:xfrm>
            <a:off x="989400" y="2590934"/>
            <a:ext cx="2233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we trust this, and make it relevant to the surprise project?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381C0-D3F5-A93A-73DE-FDCE2EF16D84}"/>
              </a:ext>
            </a:extLst>
          </p:cNvPr>
          <p:cNvCxnSpPr>
            <a:cxnSpLocks/>
          </p:cNvCxnSpPr>
          <p:nvPr/>
        </p:nvCxnSpPr>
        <p:spPr>
          <a:xfrm flipH="1">
            <a:off x="7879907" y="2376893"/>
            <a:ext cx="1269657" cy="60016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87F37B-EE7B-63C0-0CC9-26DCA8EA7AA3}"/>
              </a:ext>
            </a:extLst>
          </p:cNvPr>
          <p:cNvSpPr txBox="1"/>
          <p:nvPr/>
        </p:nvSpPr>
        <p:spPr>
          <a:xfrm>
            <a:off x="9161808" y="2053727"/>
            <a:ext cx="224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can we use it in research?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20FEC7-BBEB-BCB9-0825-4D88509B9D70}"/>
              </a:ext>
            </a:extLst>
          </p:cNvPr>
          <p:cNvCxnSpPr>
            <a:cxnSpLocks/>
          </p:cNvCxnSpPr>
          <p:nvPr/>
        </p:nvCxnSpPr>
        <p:spPr>
          <a:xfrm flipH="1" flipV="1">
            <a:off x="7857650" y="4481108"/>
            <a:ext cx="1176898" cy="79229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47FF48-C0AD-70C7-59AB-D8FF4AD89DA9}"/>
              </a:ext>
            </a:extLst>
          </p:cNvPr>
          <p:cNvSpPr txBox="1"/>
          <p:nvPr/>
        </p:nvSpPr>
        <p:spPr>
          <a:xfrm>
            <a:off x="9034548" y="5059248"/>
            <a:ext cx="277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What, if anything, </a:t>
            </a:r>
          </a:p>
          <a:p>
            <a:r>
              <a:rPr lang="en-GB" dirty="0"/>
              <a:t>is it good for in practice?</a:t>
            </a:r>
          </a:p>
        </p:txBody>
      </p:sp>
    </p:spTree>
    <p:extLst>
      <p:ext uri="{BB962C8B-B14F-4D97-AF65-F5344CB8AC3E}">
        <p14:creationId xmlns:p14="http://schemas.microsoft.com/office/powerpoint/2010/main" val="26313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3ED2-98D5-B366-D117-CD7E0A26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41C514-E7D4-030B-E935-AC3278E51F15}"/>
              </a:ext>
            </a:extLst>
          </p:cNvPr>
          <p:cNvSpPr/>
          <p:nvPr/>
        </p:nvSpPr>
        <p:spPr>
          <a:xfrm>
            <a:off x="77512" y="1508123"/>
            <a:ext cx="3475702" cy="4641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Psychometrics of forced choice</a:t>
            </a:r>
          </a:p>
          <a:p>
            <a:pPr algn="ctr"/>
            <a:endParaRPr lang="en-GB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Can we replicate our findings in a second sample?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Can we construct a similar questionnaire for anxiety?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4C123C-A528-CF7D-658A-107FF7DC02C5}"/>
              </a:ext>
            </a:extLst>
          </p:cNvPr>
          <p:cNvSpPr/>
          <p:nvPr/>
        </p:nvSpPr>
        <p:spPr>
          <a:xfrm>
            <a:off x="4140639" y="1508123"/>
            <a:ext cx="3475702" cy="4641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Understanding mean trends in preference</a:t>
            </a:r>
          </a:p>
          <a:p>
            <a:pPr algn="ctr"/>
            <a:endParaRPr lang="en-GB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What other demographic variables affect preference (in particular of somatic versus non-somatic symptoms)?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Ethnicity,  past service use, income/SES, education, anxiety-symptoms?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Do we see a similar pattern in anxiety patients?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/>
          </a:p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E2BC8-B8DC-E1DE-C092-56F7B4123493}"/>
              </a:ext>
            </a:extLst>
          </p:cNvPr>
          <p:cNvSpPr/>
          <p:nvPr/>
        </p:nvSpPr>
        <p:spPr>
          <a:xfrm>
            <a:off x="8314323" y="1502078"/>
            <a:ext cx="3475702" cy="4641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Opportunities for individualisation</a:t>
            </a:r>
          </a:p>
          <a:p>
            <a:pPr algn="ctr"/>
            <a:endParaRPr lang="en-GB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How does preference impact treatment choice?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Who has most difficulty choosing?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How do participants perceive the usefulness of such ‘symptom rankings’?</a:t>
            </a:r>
          </a:p>
        </p:txBody>
      </p:sp>
    </p:spTree>
    <p:extLst>
      <p:ext uri="{BB962C8B-B14F-4D97-AF65-F5344CB8AC3E}">
        <p14:creationId xmlns:p14="http://schemas.microsoft.com/office/powerpoint/2010/main" val="3426575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7D05E-5830-A7DB-4D85-6BB9F3A6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design: one depressed sample, one anxious sample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B85A4-35E7-7742-03AE-8DC9A5F53A34}"/>
              </a:ext>
            </a:extLst>
          </p:cNvPr>
          <p:cNvSpPr/>
          <p:nvPr/>
        </p:nvSpPr>
        <p:spPr>
          <a:xfrm>
            <a:off x="553347" y="2084439"/>
            <a:ext cx="2084439" cy="207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Participants with probable depression (CESD &gt; 16) OR social anxiety (mini-spin &gt; 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FACED-6CC3-95D7-B243-13029F3DD6BE}"/>
              </a:ext>
            </a:extLst>
          </p:cNvPr>
          <p:cNvSpPr/>
          <p:nvPr/>
        </p:nvSpPr>
        <p:spPr>
          <a:xfrm>
            <a:off x="2997477" y="2084440"/>
            <a:ext cx="1558413" cy="20746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Select symptoms which appear in forced choice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9E5931-483B-C4FB-DD66-47F1A0F2395F}"/>
              </a:ext>
            </a:extLst>
          </p:cNvPr>
          <p:cNvSpPr/>
          <p:nvPr/>
        </p:nvSpPr>
        <p:spPr>
          <a:xfrm>
            <a:off x="5067298" y="2266337"/>
            <a:ext cx="1661651" cy="1710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Forced choice:</a:t>
            </a:r>
          </a:p>
          <a:p>
            <a:pPr algn="ctr"/>
            <a:r>
              <a:rPr lang="en-GB" dirty="0"/>
              <a:t>Depression OR Anxiety version &amp; Likert ratings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830B0-37BA-7424-393D-489FC0DC4D65}"/>
              </a:ext>
            </a:extLst>
          </p:cNvPr>
          <p:cNvSpPr/>
          <p:nvPr/>
        </p:nvSpPr>
        <p:spPr>
          <a:xfrm>
            <a:off x="7199977" y="2266337"/>
            <a:ext cx="1352551" cy="1710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Decisional conflict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9C49F-4507-2690-415B-20D7910B583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37786" y="3121742"/>
            <a:ext cx="3596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C9D6F2-F749-4F5D-09E4-214DD0C37CBB}"/>
              </a:ext>
            </a:extLst>
          </p:cNvPr>
          <p:cNvSpPr/>
          <p:nvPr/>
        </p:nvSpPr>
        <p:spPr>
          <a:xfrm>
            <a:off x="570271" y="4519715"/>
            <a:ext cx="2084439" cy="15595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Demographics, CESD, Mini-SPIN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27B9FA-EB76-86C1-B142-C2461BB59944}"/>
              </a:ext>
            </a:extLst>
          </p:cNvPr>
          <p:cNvSpPr/>
          <p:nvPr/>
        </p:nvSpPr>
        <p:spPr>
          <a:xfrm>
            <a:off x="2671913" y="4519715"/>
            <a:ext cx="2084439" cy="15595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“Which of these symptoms bothered you in the last 6 months?”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6BA166-A2E8-E122-DC13-422832A20B2E}"/>
              </a:ext>
            </a:extLst>
          </p:cNvPr>
          <p:cNvSpPr/>
          <p:nvPr/>
        </p:nvSpPr>
        <p:spPr>
          <a:xfrm>
            <a:off x="4756352" y="4519715"/>
            <a:ext cx="2283545" cy="15595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“If you could make one of those symptoms go away, which one would you pick?”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D96E28-461C-B642-6A3B-F87BDD007CBC}"/>
              </a:ext>
            </a:extLst>
          </p:cNvPr>
          <p:cNvSpPr/>
          <p:nvPr/>
        </p:nvSpPr>
        <p:spPr>
          <a:xfrm>
            <a:off x="8912219" y="2266337"/>
            <a:ext cx="1273494" cy="1710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Treatment choice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D958F6-367D-AD61-B182-8E79A2549A8C}"/>
              </a:ext>
            </a:extLst>
          </p:cNvPr>
          <p:cNvSpPr/>
          <p:nvPr/>
        </p:nvSpPr>
        <p:spPr>
          <a:xfrm>
            <a:off x="10542638" y="2266337"/>
            <a:ext cx="1358082" cy="1710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Qualitative evaluation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FC5361-AC15-FFFA-9830-D93EFB75F8F0}"/>
              </a:ext>
            </a:extLst>
          </p:cNvPr>
          <p:cNvSpPr/>
          <p:nvPr/>
        </p:nvSpPr>
        <p:spPr>
          <a:xfrm>
            <a:off x="7039897" y="4519715"/>
            <a:ext cx="1672713" cy="15595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“The decisions were easy for me to make.”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7CC09F-DAF6-EA49-C53A-9DF36100DA35}"/>
              </a:ext>
            </a:extLst>
          </p:cNvPr>
          <p:cNvSpPr/>
          <p:nvPr/>
        </p:nvSpPr>
        <p:spPr>
          <a:xfrm>
            <a:off x="8712610" y="4519715"/>
            <a:ext cx="1672713" cy="15595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“Which of these two treatments would you choose?”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E0D7887-CBF6-A40B-D4FE-D8D2D665293B}"/>
              </a:ext>
            </a:extLst>
          </p:cNvPr>
          <p:cNvSpPr/>
          <p:nvPr/>
        </p:nvSpPr>
        <p:spPr>
          <a:xfrm>
            <a:off x="10385323" y="4519715"/>
            <a:ext cx="1672713" cy="15595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“What could this be useful for?”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780354-CB03-F52E-A2BA-50A45FAFED1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555890" y="3121742"/>
            <a:ext cx="511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4559A3-A012-9F5B-00E5-7EFF6519066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28949" y="3121742"/>
            <a:ext cx="471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624660-9116-55EB-1969-2279366ED162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8552528" y="3121742"/>
            <a:ext cx="359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4D572F-0B57-130D-98A2-5F6C7B4BAF5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0185713" y="3121742"/>
            <a:ext cx="35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D638FC-DE13-263E-4394-5E81991B3ED3}"/>
              </a:ext>
            </a:extLst>
          </p:cNvPr>
          <p:cNvSpPr txBox="1"/>
          <p:nvPr/>
        </p:nvSpPr>
        <p:spPr>
          <a:xfrm>
            <a:off x="570271" y="6488668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ca. 10 min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A9A21-2AD9-0AA4-4BE1-8F02A2BCF769}"/>
              </a:ext>
            </a:extLst>
          </p:cNvPr>
          <p:cNvSpPr txBox="1"/>
          <p:nvPr/>
        </p:nvSpPr>
        <p:spPr>
          <a:xfrm>
            <a:off x="2654710" y="6486315"/>
            <a:ext cx="11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ca. 5 min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3D9C65-79AE-DF78-723E-6E1605A4CAFB}"/>
              </a:ext>
            </a:extLst>
          </p:cNvPr>
          <p:cNvSpPr txBox="1"/>
          <p:nvPr/>
        </p:nvSpPr>
        <p:spPr>
          <a:xfrm>
            <a:off x="4753890" y="6488668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ca. 40 mins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AFE727-C262-F7D3-510A-4AAD43A0146C}"/>
              </a:ext>
            </a:extLst>
          </p:cNvPr>
          <p:cNvSpPr txBox="1"/>
          <p:nvPr/>
        </p:nvSpPr>
        <p:spPr>
          <a:xfrm>
            <a:off x="7039897" y="6503210"/>
            <a:ext cx="12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ca. 5 mins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E836E-42B8-C104-AE03-92FEA9FEB56C}"/>
              </a:ext>
            </a:extLst>
          </p:cNvPr>
          <p:cNvSpPr txBox="1"/>
          <p:nvPr/>
        </p:nvSpPr>
        <p:spPr>
          <a:xfrm>
            <a:off x="8684035" y="6488668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ca. 10 mins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855E50-2060-81ED-2AB1-7D82CD0D4C41}"/>
              </a:ext>
            </a:extLst>
          </p:cNvPr>
          <p:cNvSpPr txBox="1"/>
          <p:nvPr/>
        </p:nvSpPr>
        <p:spPr>
          <a:xfrm>
            <a:off x="10385323" y="6462711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ca. 10 mins</a:t>
            </a:r>
          </a:p>
        </p:txBody>
      </p:sp>
    </p:spTree>
    <p:extLst>
      <p:ext uri="{BB962C8B-B14F-4D97-AF65-F5344CB8AC3E}">
        <p14:creationId xmlns:p14="http://schemas.microsoft.com/office/powerpoint/2010/main" val="1028865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2102-7730-AA22-C965-330EEEFF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in research: 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6FF-9A63-99F2-BAEB-540D29327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first analysis, we could not examine gender effects due to complete separation. However, gender may plausibly have a huge impact! So, need to examine (if need be, in a combined dataset)</a:t>
            </a:r>
          </a:p>
          <a:p>
            <a:r>
              <a:rPr lang="en-GB" dirty="0"/>
              <a:t>Education and knowledge about mental health may impact what we prioritise, so examine the impact of education (in general) and past help-seeking behaviour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174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E38A-5FEF-94EC-F7B9-5FA49D6A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in research: Why include ethnicity/race?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89BE3-5D2C-7C9E-FBFA-6249C688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517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Ethnicity can affect the way people present with depressive symptoms:</a:t>
            </a:r>
          </a:p>
          <a:p>
            <a:r>
              <a:rPr lang="en-GB" dirty="0"/>
              <a:t>Particular patterns of somatic distress emerge in different cultures (e.g., ‘</a:t>
            </a:r>
            <a:r>
              <a:rPr lang="en-GB" dirty="0" err="1"/>
              <a:t>Herzinsuffizienz</a:t>
            </a:r>
            <a:r>
              <a:rPr lang="en-GB" dirty="0"/>
              <a:t>’ versus ‘</a:t>
            </a:r>
            <a:r>
              <a:rPr lang="en-GB" dirty="0" err="1"/>
              <a:t>ataque</a:t>
            </a:r>
            <a:r>
              <a:rPr lang="en-GB" dirty="0"/>
              <a:t> de </a:t>
            </a:r>
            <a:r>
              <a:rPr lang="en-GB" dirty="0" err="1"/>
              <a:t>nervios</a:t>
            </a:r>
            <a:r>
              <a:rPr lang="en-GB" dirty="0"/>
              <a:t>’; Payer, 2010)</a:t>
            </a:r>
          </a:p>
          <a:p>
            <a:r>
              <a:rPr lang="en-GB" dirty="0"/>
              <a:t>Certain ethnicities are more likely to report somatic symptoms of depression. E.g., in the US: Depressed African American or Latin American women report more somatic symptoms than white or Asian American women (Lara-</a:t>
            </a:r>
            <a:r>
              <a:rPr lang="en-GB" dirty="0" err="1"/>
              <a:t>Cinisomo</a:t>
            </a:r>
            <a:r>
              <a:rPr lang="en-GB" dirty="0"/>
              <a:t> et al., 2020)</a:t>
            </a:r>
          </a:p>
          <a:p>
            <a:r>
              <a:rPr lang="en-GB" dirty="0"/>
              <a:t>Expectations of what and how much ‘somatic symptoms’ co-occur with depression influence practitioners’ decision-making, and may reinforce health disparities (Bagayogo et al., 2013)</a:t>
            </a:r>
          </a:p>
        </p:txBody>
      </p:sp>
    </p:spTree>
    <p:extLst>
      <p:ext uri="{BB962C8B-B14F-4D97-AF65-F5344CB8AC3E}">
        <p14:creationId xmlns:p14="http://schemas.microsoft.com/office/powerpoint/2010/main" val="2014495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ECBC-DBFA-01AC-C8FB-4B33306D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in research: Ethnicity/Race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09B6B8-3186-D37F-F138-7E917F96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10213200" cy="517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Why are there differences in reporting of somatic symptoms across ethnicities?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Measurement artifact?</a:t>
            </a:r>
            <a:r>
              <a:rPr lang="en-GB" dirty="0"/>
              <a:t> Variation in severity depression in ethnic minority groups (e.g., Flores et al., 2021; lower incidence but higher severity of depression in African American Adults)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Genuine variation? </a:t>
            </a:r>
            <a:r>
              <a:rPr lang="en-GB" dirty="0"/>
              <a:t>Variation in illness models (</a:t>
            </a:r>
            <a:r>
              <a:rPr lang="en-GB" dirty="0" err="1"/>
              <a:t>Kirmayer</a:t>
            </a:r>
            <a:r>
              <a:rPr lang="en-GB" dirty="0"/>
              <a:t> &amp; Sartorius, 2007) and culturally-shaped ‘feedback-loops’.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Fear of stigma?</a:t>
            </a:r>
            <a:r>
              <a:rPr lang="en-GB" dirty="0"/>
              <a:t> Over-reporting of somatic symptom due to fear of stigma? (e.g., Nadeem et al., 2007; Ryder et al., 2008)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024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A0C1-604E-F550-BC5E-440392AC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in research: Ethnicity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543B-5EEC-E343-2D30-843C828B4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05590"/>
            <a:ext cx="10213200" cy="4233094"/>
          </a:xfrm>
        </p:spPr>
        <p:txBody>
          <a:bodyPr>
            <a:normAutofit/>
          </a:bodyPr>
          <a:lstStyle/>
          <a:p>
            <a:r>
              <a:rPr lang="en-GB" dirty="0"/>
              <a:t>The concept of symptom preference may help get a clearer picture.</a:t>
            </a:r>
          </a:p>
          <a:p>
            <a:r>
              <a:rPr lang="en-GB" b="1" dirty="0"/>
              <a:t>Measurement artifacts: </a:t>
            </a:r>
            <a:r>
              <a:rPr lang="en-GB" dirty="0"/>
              <a:t>Forced choice rules out over-reporting due to overall severity.</a:t>
            </a:r>
          </a:p>
          <a:p>
            <a:r>
              <a:rPr lang="en-GB" b="1" dirty="0"/>
              <a:t>Genuine variation or fear of stigma? </a:t>
            </a:r>
            <a:r>
              <a:rPr lang="en-GB" dirty="0"/>
              <a:t>In all likelihood, both of these explanations play a role. Forced choice tasks alone won’t ‘settle’ this. But, to get a better view, we’d want to rule out measurement artifacts first!</a:t>
            </a:r>
          </a:p>
        </p:txBody>
      </p:sp>
    </p:spTree>
    <p:extLst>
      <p:ext uri="{BB962C8B-B14F-4D97-AF65-F5344CB8AC3E}">
        <p14:creationId xmlns:p14="http://schemas.microsoft.com/office/powerpoint/2010/main" val="2479644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E07F-3DFE-E450-5E2A-B7B49354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52" y="-76659"/>
            <a:ext cx="10213200" cy="1112836"/>
          </a:xfrm>
        </p:spPr>
        <p:txBody>
          <a:bodyPr/>
          <a:lstStyle/>
          <a:p>
            <a:r>
              <a:rPr lang="en-GB" dirty="0"/>
              <a:t>Individualisation: Treatment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EEFC7-25BC-87BC-C0B7-982929FE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91" y="1266548"/>
            <a:ext cx="8644618" cy="52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8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F36BD-A55D-CBC4-29A2-DF7AFA7F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9626048" cy="1112836"/>
          </a:xfrm>
        </p:spPr>
        <p:txBody>
          <a:bodyPr>
            <a:normAutofit/>
          </a:bodyPr>
          <a:lstStyle/>
          <a:p>
            <a:r>
              <a:rPr lang="en-GB" dirty="0"/>
              <a:t>Lower dropout and better outcomes in psychotherapy after preference adjustment (Swift et al., 2018)</a:t>
            </a:r>
          </a:p>
        </p:txBody>
      </p:sp>
      <p:pic>
        <p:nvPicPr>
          <p:cNvPr id="4" name="Picture 3" descr="A close-up of a chart&#10;&#10;AI-generated content may be incorrect.">
            <a:extLst>
              <a:ext uri="{FF2B5EF4-FFF2-40B4-BE49-F238E27FC236}">
                <a16:creationId xmlns:a16="http://schemas.microsoft.com/office/drawing/2014/main" id="{FCBE9170-BA59-7E32-0951-F828C7BF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408" y="1508125"/>
            <a:ext cx="3847434" cy="5217267"/>
          </a:xfrm>
          <a:prstGeom prst="rect">
            <a:avLst/>
          </a:prstGeom>
        </p:spPr>
      </p:pic>
      <p:pic>
        <p:nvPicPr>
          <p:cNvPr id="8" name="Picture 7" descr="A graph of the number of numbers&#10;&#10;AI-generated content may be incorrect.">
            <a:extLst>
              <a:ext uri="{FF2B5EF4-FFF2-40B4-BE49-F238E27FC236}">
                <a16:creationId xmlns:a16="http://schemas.microsoft.com/office/drawing/2014/main" id="{4F1C84F6-D89B-6680-196C-486C1609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1" y="1508125"/>
            <a:ext cx="6815008" cy="52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55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1628-0722-A6BE-ADB4-530D038F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Individualisation: Decisional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DDF7-6E37-E476-6EEE-3BFEDD6F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know who has difficulty with choosing between the symptoms they want to prioritise, this could help us understand where a ‘ranking tool’ might be most useful’</a:t>
            </a:r>
          </a:p>
          <a:p>
            <a:r>
              <a:rPr lang="en-GB" dirty="0"/>
              <a:t>In the first study, the entropic profile of the response distribution was negatively associated with age: </a:t>
            </a:r>
            <a:r>
              <a:rPr lang="en-GB" b="1" dirty="0"/>
              <a:t>Young people were less decisive than older people.</a:t>
            </a:r>
          </a:p>
          <a:p>
            <a:r>
              <a:rPr lang="en-GB" dirty="0"/>
              <a:t>We inferred this from their choice behaviour, but what about their subjective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1379121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32553-BBDD-7B1F-5F41-CA76FCCAD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327" y="0"/>
            <a:ext cx="533734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4BCC3-7551-0C30-4C54-A6C76203C6DA}"/>
              </a:ext>
            </a:extLst>
          </p:cNvPr>
          <p:cNvSpPr txBox="1"/>
          <p:nvPr/>
        </p:nvSpPr>
        <p:spPr>
          <a:xfrm>
            <a:off x="8786131" y="6488668"/>
            <a:ext cx="340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Adapted from O’Connor, 1995</a:t>
            </a:r>
          </a:p>
        </p:txBody>
      </p:sp>
    </p:spTree>
    <p:extLst>
      <p:ext uri="{BB962C8B-B14F-4D97-AF65-F5344CB8AC3E}">
        <p14:creationId xmlns:p14="http://schemas.microsoft.com/office/powerpoint/2010/main" val="1804910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75B4-0F6C-F411-125D-BD8DA1C7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Individualisation: Mixed methods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C664A-6370-F46D-8963-4065E99A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00" y="2034442"/>
            <a:ext cx="6506483" cy="31627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4D067E5-EAC9-6093-DE2F-A333492BA54C}"/>
              </a:ext>
            </a:extLst>
          </p:cNvPr>
          <p:cNvSpPr/>
          <p:nvPr/>
        </p:nvSpPr>
        <p:spPr>
          <a:xfrm>
            <a:off x="8445911" y="1478024"/>
            <a:ext cx="2182760" cy="111283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Accuracy?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6EE4A2-1D86-D30B-CF1B-98272EB69088}"/>
              </a:ext>
            </a:extLst>
          </p:cNvPr>
          <p:cNvSpPr/>
          <p:nvPr/>
        </p:nvSpPr>
        <p:spPr>
          <a:xfrm>
            <a:off x="8445912" y="3059394"/>
            <a:ext cx="2182760" cy="111283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Potential</a:t>
            </a:r>
          </a:p>
          <a:p>
            <a:pPr algn="ctr"/>
            <a:r>
              <a:rPr lang="en-GB" dirty="0"/>
              <a:t>Helpfulness?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B3E3F1-5D54-D048-4F82-12320BB63377}"/>
              </a:ext>
            </a:extLst>
          </p:cNvPr>
          <p:cNvSpPr/>
          <p:nvPr/>
        </p:nvSpPr>
        <p:spPr>
          <a:xfrm>
            <a:off x="8445912" y="4640765"/>
            <a:ext cx="2182759" cy="111283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Potential Harmfulness?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0DB04-D6E7-7718-06AA-7EEA0576EEF6}"/>
              </a:ext>
            </a:extLst>
          </p:cNvPr>
          <p:cNvSpPr txBox="1"/>
          <p:nvPr/>
        </p:nvSpPr>
        <p:spPr>
          <a:xfrm>
            <a:off x="989400" y="5879691"/>
            <a:ext cx="531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Using mix of Likert items and free text responses.</a:t>
            </a:r>
          </a:p>
        </p:txBody>
      </p:sp>
    </p:spTree>
    <p:extLst>
      <p:ext uri="{BB962C8B-B14F-4D97-AF65-F5344CB8AC3E}">
        <p14:creationId xmlns:p14="http://schemas.microsoft.com/office/powerpoint/2010/main" val="35026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47803-094B-FAB8-2E8E-46377531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for you: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22C45-CBEB-1EB2-C6E7-E83627031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Operation in a terminological vacuum: How can be refine the notion of ‘symptom preference’?</a:t>
            </a:r>
          </a:p>
          <a:p>
            <a:r>
              <a:rPr lang="en-GB" dirty="0"/>
              <a:t>What methodological or ethical concerns need to be addressed? (e.g., pre-screening, presentation of hypothetical ‘treatments’)</a:t>
            </a:r>
          </a:p>
          <a:p>
            <a:r>
              <a:rPr lang="en-GB" dirty="0"/>
              <a:t>How can we make something useful out of this? How could we get more feedback from patients and practitioners, with a particular eye to young people?</a:t>
            </a:r>
          </a:p>
          <a:p>
            <a:r>
              <a:rPr lang="en-GB" dirty="0"/>
              <a:t>How does this project fit (or not fit) within the current work at the AIM-lab? What synergies can we exploit?</a:t>
            </a:r>
          </a:p>
          <a:p>
            <a:r>
              <a:rPr lang="en-GB" dirty="0"/>
              <a:t>What’s missing?</a:t>
            </a:r>
          </a:p>
        </p:txBody>
      </p:sp>
    </p:spTree>
    <p:extLst>
      <p:ext uri="{BB962C8B-B14F-4D97-AF65-F5344CB8AC3E}">
        <p14:creationId xmlns:p14="http://schemas.microsoft.com/office/powerpoint/2010/main" val="1576228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06F4-0D02-4B0C-D4E3-336997DB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has preference been conceptualised?</a:t>
            </a:r>
            <a:br>
              <a:rPr lang="en-GB" dirty="0"/>
            </a:br>
            <a:r>
              <a:rPr lang="en-GB" dirty="0"/>
              <a:t>The PEX-Questionnaire - Sandell et al. (2011)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1AE17-14C2-A27A-DFFB-827DD88A59D1}"/>
              </a:ext>
            </a:extLst>
          </p:cNvPr>
          <p:cNvSpPr/>
          <p:nvPr/>
        </p:nvSpPr>
        <p:spPr>
          <a:xfrm>
            <a:off x="3753651" y="2695131"/>
            <a:ext cx="2222090" cy="138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Credibility</a:t>
            </a:r>
            <a:r>
              <a:rPr lang="en-GB" dirty="0"/>
              <a:t>:</a:t>
            </a:r>
          </a:p>
          <a:p>
            <a:pPr algn="ctr"/>
            <a:r>
              <a:rPr lang="en-GB" dirty="0"/>
              <a:t>Good rationale? Stressful? Challenging?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C4EE32-5128-42B6-381B-DEC107DA7478}"/>
              </a:ext>
            </a:extLst>
          </p:cNvPr>
          <p:cNvSpPr/>
          <p:nvPr/>
        </p:nvSpPr>
        <p:spPr>
          <a:xfrm>
            <a:off x="3753651" y="4427173"/>
            <a:ext cx="2222090" cy="138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Helpfulness:</a:t>
            </a:r>
          </a:p>
          <a:p>
            <a:pPr algn="ctr"/>
            <a:r>
              <a:rPr lang="en-GB" dirty="0"/>
              <a:t>Will this help me with my specific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874AF-47EB-9202-5EBA-45618FA1FAE2}"/>
              </a:ext>
            </a:extLst>
          </p:cNvPr>
          <p:cNvSpPr txBox="1"/>
          <p:nvPr/>
        </p:nvSpPr>
        <p:spPr>
          <a:xfrm>
            <a:off x="565073" y="1980106"/>
            <a:ext cx="265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Activities in treatment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47EFE-6517-61E1-7B69-3DB42F4C12D6}"/>
              </a:ext>
            </a:extLst>
          </p:cNvPr>
          <p:cNvSpPr txBox="1"/>
          <p:nvPr/>
        </p:nvSpPr>
        <p:spPr>
          <a:xfrm>
            <a:off x="3566346" y="198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Beliefs about activities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EFCA0-B100-99B0-6C25-DC572985F0EC}"/>
              </a:ext>
            </a:extLst>
          </p:cNvPr>
          <p:cNvSpPr txBox="1"/>
          <p:nvPr/>
        </p:nvSpPr>
        <p:spPr>
          <a:xfrm>
            <a:off x="6614346" y="198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Treatment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AC6B7-E73B-B470-9F5F-1211247ED688}"/>
              </a:ext>
            </a:extLst>
          </p:cNvPr>
          <p:cNvSpPr txBox="1"/>
          <p:nvPr/>
        </p:nvSpPr>
        <p:spPr>
          <a:xfrm>
            <a:off x="9347386" y="198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Preference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C7C257-A623-8294-FCB7-0AC059EB3174}"/>
              </a:ext>
            </a:extLst>
          </p:cNvPr>
          <p:cNvSpPr/>
          <p:nvPr/>
        </p:nvSpPr>
        <p:spPr>
          <a:xfrm>
            <a:off x="6614346" y="2398359"/>
            <a:ext cx="2222090" cy="754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CBT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FB6C85-4C53-7F4D-3C74-446C2F50902F}"/>
              </a:ext>
            </a:extLst>
          </p:cNvPr>
          <p:cNvSpPr/>
          <p:nvPr/>
        </p:nvSpPr>
        <p:spPr>
          <a:xfrm>
            <a:off x="6614346" y="3878533"/>
            <a:ext cx="2222090" cy="754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Psychodynamics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8FC73B-B6C3-4E22-BD1C-CE37E92CE6B9}"/>
              </a:ext>
            </a:extLst>
          </p:cNvPr>
          <p:cNvSpPr/>
          <p:nvPr/>
        </p:nvSpPr>
        <p:spPr>
          <a:xfrm>
            <a:off x="6614346" y="5436308"/>
            <a:ext cx="2222090" cy="754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Systemic Therapy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004A3F-9119-19D2-A838-8601179FD2C6}"/>
              </a:ext>
            </a:extLst>
          </p:cNvPr>
          <p:cNvSpPr/>
          <p:nvPr/>
        </p:nvSpPr>
        <p:spPr>
          <a:xfrm>
            <a:off x="701226" y="2444205"/>
            <a:ext cx="2222090" cy="976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Internalisation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Understanding the problem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A06153-ACFE-EEB0-00DE-18FFDBF86457}"/>
              </a:ext>
            </a:extLst>
          </p:cNvPr>
          <p:cNvSpPr/>
          <p:nvPr/>
        </p:nvSpPr>
        <p:spPr>
          <a:xfrm>
            <a:off x="701226" y="3515027"/>
            <a:ext cx="2222090" cy="976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Externalisation</a:t>
            </a:r>
            <a:r>
              <a:rPr lang="en-GB" dirty="0"/>
              <a:t>:</a:t>
            </a:r>
          </a:p>
          <a:p>
            <a:pPr algn="ctr"/>
            <a:r>
              <a:rPr lang="en-GB" dirty="0"/>
              <a:t>Getting practical solutions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08AFC1-0AD4-3BA7-5D8B-2CFD318042CD}"/>
              </a:ext>
            </a:extLst>
          </p:cNvPr>
          <p:cNvSpPr/>
          <p:nvPr/>
        </p:nvSpPr>
        <p:spPr>
          <a:xfrm>
            <a:off x="701226" y="4585849"/>
            <a:ext cx="2222090" cy="976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Catharsis</a:t>
            </a:r>
            <a:r>
              <a:rPr lang="en-GB" dirty="0"/>
              <a:t>:</a:t>
            </a:r>
          </a:p>
          <a:p>
            <a:pPr algn="ctr"/>
            <a:r>
              <a:rPr lang="en-GB" dirty="0"/>
              <a:t>Get feelings 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1B20E-C6E4-F6A2-D18A-B7CA6690192C}"/>
              </a:ext>
            </a:extLst>
          </p:cNvPr>
          <p:cNvSpPr/>
          <p:nvPr/>
        </p:nvSpPr>
        <p:spPr>
          <a:xfrm>
            <a:off x="701226" y="5702707"/>
            <a:ext cx="2222090" cy="976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Defensiveness</a:t>
            </a:r>
            <a:r>
              <a:rPr lang="en-GB" dirty="0"/>
              <a:t>:</a:t>
            </a:r>
          </a:p>
          <a:p>
            <a:pPr algn="ctr"/>
            <a:r>
              <a:rPr lang="en-GB" dirty="0"/>
              <a:t>Get feelings 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1DAFB-8177-55B9-CA55-EA9E232CC69C}"/>
              </a:ext>
            </a:extLst>
          </p:cNvPr>
          <p:cNvSpPr/>
          <p:nvPr/>
        </p:nvSpPr>
        <p:spPr>
          <a:xfrm>
            <a:off x="9347386" y="3878533"/>
            <a:ext cx="2222090" cy="7544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“I prefer CBT”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C7B28A-038B-EBAD-0E83-60AC51F903A0}"/>
              </a:ext>
            </a:extLst>
          </p:cNvPr>
          <p:cNvCxnSpPr>
            <a:stCxn id="15" idx="3"/>
            <a:endCxn id="4" idx="1"/>
          </p:cNvCxnSpPr>
          <p:nvPr/>
        </p:nvCxnSpPr>
        <p:spPr>
          <a:xfrm>
            <a:off x="2923316" y="2932233"/>
            <a:ext cx="830335" cy="45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C990D7-BF11-1B57-F55F-86D0066E648C}"/>
              </a:ext>
            </a:extLst>
          </p:cNvPr>
          <p:cNvCxnSpPr>
            <a:stCxn id="15" idx="3"/>
            <a:endCxn id="5" idx="1"/>
          </p:cNvCxnSpPr>
          <p:nvPr/>
        </p:nvCxnSpPr>
        <p:spPr>
          <a:xfrm>
            <a:off x="2923316" y="2932233"/>
            <a:ext cx="830335" cy="218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DC69D8-889F-4AC2-0474-008D15DE5036}"/>
              </a:ext>
            </a:extLst>
          </p:cNvPr>
          <p:cNvCxnSpPr>
            <a:stCxn id="16" idx="3"/>
            <a:endCxn id="4" idx="1"/>
          </p:cNvCxnSpPr>
          <p:nvPr/>
        </p:nvCxnSpPr>
        <p:spPr>
          <a:xfrm flipV="1">
            <a:off x="2923316" y="3388306"/>
            <a:ext cx="830335" cy="61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627AC3-525F-B9D0-16C8-BCB77112CF3F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923316" y="5073877"/>
            <a:ext cx="830335" cy="4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334679-60C6-E0B8-2498-DC812C7BB929}"/>
              </a:ext>
            </a:extLst>
          </p:cNvPr>
          <p:cNvCxnSpPr>
            <a:stCxn id="17" idx="3"/>
            <a:endCxn id="4" idx="1"/>
          </p:cNvCxnSpPr>
          <p:nvPr/>
        </p:nvCxnSpPr>
        <p:spPr>
          <a:xfrm flipV="1">
            <a:off x="2923316" y="3388306"/>
            <a:ext cx="830335" cy="168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5DAF41-FC28-AC09-81CB-1AC3A0F1DCD1}"/>
              </a:ext>
            </a:extLst>
          </p:cNvPr>
          <p:cNvCxnSpPr>
            <a:stCxn id="16" idx="3"/>
            <a:endCxn id="5" idx="1"/>
          </p:cNvCxnSpPr>
          <p:nvPr/>
        </p:nvCxnSpPr>
        <p:spPr>
          <a:xfrm>
            <a:off x="2923316" y="4003055"/>
            <a:ext cx="830335" cy="1117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A2C1E9-A855-406D-32C6-1FD2B0A1230B}"/>
              </a:ext>
            </a:extLst>
          </p:cNvPr>
          <p:cNvCxnSpPr>
            <a:stCxn id="18" idx="3"/>
            <a:endCxn id="5" idx="1"/>
          </p:cNvCxnSpPr>
          <p:nvPr/>
        </p:nvCxnSpPr>
        <p:spPr>
          <a:xfrm flipV="1">
            <a:off x="2923316" y="5120348"/>
            <a:ext cx="830335" cy="107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B9F058-8596-D4F4-6349-1C0B8AAAE00D}"/>
              </a:ext>
            </a:extLst>
          </p:cNvPr>
          <p:cNvCxnSpPr>
            <a:stCxn id="18" idx="3"/>
            <a:endCxn id="4" idx="1"/>
          </p:cNvCxnSpPr>
          <p:nvPr/>
        </p:nvCxnSpPr>
        <p:spPr>
          <a:xfrm flipV="1">
            <a:off x="2923316" y="3388306"/>
            <a:ext cx="830335" cy="28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C4A5C7-E927-66EA-572C-EACB9F872CDB}"/>
              </a:ext>
            </a:extLst>
          </p:cNvPr>
          <p:cNvCxnSpPr>
            <a:stCxn id="4" idx="3"/>
            <a:endCxn id="11" idx="1"/>
          </p:cNvCxnSpPr>
          <p:nvPr/>
        </p:nvCxnSpPr>
        <p:spPr>
          <a:xfrm flipV="1">
            <a:off x="5975741" y="2775573"/>
            <a:ext cx="638605" cy="61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294AAE-DE3A-D7B8-1B1E-D7F0F283B234}"/>
              </a:ext>
            </a:extLst>
          </p:cNvPr>
          <p:cNvCxnSpPr>
            <a:stCxn id="4" idx="3"/>
            <a:endCxn id="12" idx="1"/>
          </p:cNvCxnSpPr>
          <p:nvPr/>
        </p:nvCxnSpPr>
        <p:spPr>
          <a:xfrm>
            <a:off x="5975741" y="3388306"/>
            <a:ext cx="638605" cy="86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DBD1B3-4FA2-99B4-8B8D-04CADC0C9B06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5975741" y="3388306"/>
            <a:ext cx="638605" cy="242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48624E-7078-ADA0-0582-B5FAF5785B5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5975741" y="4255747"/>
            <a:ext cx="638605" cy="86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2D94CF-B756-F12F-F4C9-BE5FA3569B9D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5975741" y="5120348"/>
            <a:ext cx="638605" cy="69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B371922-EC58-7811-1A66-EDB6C4958B20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5975741" y="2775573"/>
            <a:ext cx="638605" cy="234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9D8A3D7-A777-AA7D-2357-6E08D73AC340}"/>
              </a:ext>
            </a:extLst>
          </p:cNvPr>
          <p:cNvCxnSpPr>
            <a:stCxn id="11" idx="3"/>
            <a:endCxn id="19" idx="1"/>
          </p:cNvCxnSpPr>
          <p:nvPr/>
        </p:nvCxnSpPr>
        <p:spPr>
          <a:xfrm>
            <a:off x="8836436" y="2775573"/>
            <a:ext cx="510950" cy="148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89ABE62-DBD4-80F0-0302-2191C229C752}"/>
              </a:ext>
            </a:extLst>
          </p:cNvPr>
          <p:cNvCxnSpPr>
            <a:stCxn id="12" idx="3"/>
            <a:endCxn id="19" idx="1"/>
          </p:cNvCxnSpPr>
          <p:nvPr/>
        </p:nvCxnSpPr>
        <p:spPr>
          <a:xfrm>
            <a:off x="8836436" y="4255747"/>
            <a:ext cx="510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D0A708F-3964-6783-CF06-D5601FFC4D63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 flipV="1">
            <a:off x="8836436" y="4255747"/>
            <a:ext cx="510950" cy="1557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282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29DE-50DB-9D3D-CDC6-77D95BA5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C7EA5-0CA5-9B04-8670-7C307199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Considering false negative rates, most participants seemed not be responding at random</a:t>
            </a:r>
          </a:p>
          <a:p>
            <a:r>
              <a:rPr lang="en-GB" dirty="0"/>
              <a:t>Participants prefer to change symptoms that are more frequent, severe and impairing</a:t>
            </a:r>
          </a:p>
          <a:p>
            <a:r>
              <a:rPr lang="en-GB" dirty="0"/>
              <a:t>Response processes were as expected, with participants responding more slowly on similarly-ranked items</a:t>
            </a:r>
          </a:p>
          <a:p>
            <a:r>
              <a:rPr lang="en-GB" dirty="0"/>
              <a:t>There was much variability in participants’ preference profiles</a:t>
            </a:r>
          </a:p>
          <a:p>
            <a:r>
              <a:rPr lang="en-GB" dirty="0"/>
              <a:t>Younger participants had less ‘decisive’ response profiles.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719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552C-F76F-B9B6-C928-53031A1E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4B88F-D2B1-1602-66A8-A455C7995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Alleviation of somatic versus other symptoms seemed to be dispreferred compared to non-somatic symptoms</a:t>
            </a:r>
          </a:p>
          <a:p>
            <a:r>
              <a:rPr lang="en-GB" dirty="0"/>
              <a:t>We observed a dissociation between preference and symptom impairment</a:t>
            </a:r>
          </a:p>
          <a:p>
            <a:r>
              <a:rPr lang="en-GB" dirty="0"/>
              <a:t>Depressed participants had lower preference to change their somatic symptoms (except psychomotor)</a:t>
            </a:r>
          </a:p>
          <a:p>
            <a:r>
              <a:rPr lang="en-GB" dirty="0"/>
              <a:t>However, impairment from somatic symptoms relative to non-somatic symptoms increased with higher levels of depression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990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0033-4FBB-F7FB-A8F4-84AB57D1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has preference been conceptualised?</a:t>
            </a:r>
            <a:br>
              <a:rPr lang="en-GB" dirty="0"/>
            </a:br>
            <a:r>
              <a:rPr lang="en-GB" dirty="0"/>
              <a:t>The discrete forced choice paradigm</a:t>
            </a:r>
          </a:p>
        </p:txBody>
      </p:sp>
      <p:pic>
        <p:nvPicPr>
          <p:cNvPr id="5" name="Content Placeholder 4" descr="A table of medical treatment&#10;&#10;AI-generated content may be incorrect.">
            <a:extLst>
              <a:ext uri="{FF2B5EF4-FFF2-40B4-BE49-F238E27FC236}">
                <a16:creationId xmlns:a16="http://schemas.microsoft.com/office/drawing/2014/main" id="{AAFB3A74-34BA-478C-4960-C287902D3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090" y="1715245"/>
            <a:ext cx="7736988" cy="4038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D452F-A0ED-1B21-4E94-CE95C2B276F6}"/>
              </a:ext>
            </a:extLst>
          </p:cNvPr>
          <p:cNvSpPr txBox="1"/>
          <p:nvPr/>
        </p:nvSpPr>
        <p:spPr>
          <a:xfrm>
            <a:off x="1839090" y="6488668"/>
            <a:ext cx="25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Lokkerbol</a:t>
            </a:r>
            <a:r>
              <a:rPr lang="en-GB" dirty="0"/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4219566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6381F-E1B4-4163-F126-33C755A4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9E92-EACB-B99F-2F91-347A8042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99" y="395289"/>
            <a:ext cx="10475013" cy="1112836"/>
          </a:xfrm>
        </p:spPr>
        <p:txBody>
          <a:bodyPr>
            <a:normAutofit/>
          </a:bodyPr>
          <a:lstStyle/>
          <a:p>
            <a:r>
              <a:rPr lang="en-GB" dirty="0"/>
              <a:t>What sorts of preferences have been looked at in forced-choice so far? - </a:t>
            </a:r>
            <a:r>
              <a:rPr lang="en-GB" dirty="0" err="1"/>
              <a:t>Tünneßen</a:t>
            </a:r>
            <a:r>
              <a:rPr lang="en-GB" dirty="0"/>
              <a:t> et al. (2019)</a:t>
            </a:r>
          </a:p>
        </p:txBody>
      </p:sp>
      <p:pic>
        <p:nvPicPr>
          <p:cNvPr id="8" name="Content Placeholder 7" descr="A graph of blue bars&#10;&#10;AI-generated content may be incorrect.">
            <a:extLst>
              <a:ext uri="{FF2B5EF4-FFF2-40B4-BE49-F238E27FC236}">
                <a16:creationId xmlns:a16="http://schemas.microsoft.com/office/drawing/2014/main" id="{28FCBBE7-D841-2E38-F983-8454D8FB0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533" y="1769556"/>
            <a:ext cx="8234934" cy="4820996"/>
          </a:xfrm>
        </p:spPr>
      </p:pic>
    </p:spTree>
    <p:extLst>
      <p:ext uri="{BB962C8B-B14F-4D97-AF65-F5344CB8AC3E}">
        <p14:creationId xmlns:p14="http://schemas.microsoft.com/office/powerpoint/2010/main" val="206916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3CFC0-53B2-9C5B-84F2-2AD7F6080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7123-15BE-7DE7-580E-0C4AB40A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... polemically: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54F73-F49E-89E5-403B-503C8A0A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580" y="2266675"/>
            <a:ext cx="5833020" cy="40401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“Your car has depression. Its brakes are loose, and the wheel has come off. Would you like a screwdriver or a wrench to fix it? Would that change if the wrench was available 10 months earlier than the screwdriver?”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 descr="Diagram of a car's brake system&#10;&#10;AI-generated content may be incorrect.">
            <a:extLst>
              <a:ext uri="{FF2B5EF4-FFF2-40B4-BE49-F238E27FC236}">
                <a16:creationId xmlns:a16="http://schemas.microsoft.com/office/drawing/2014/main" id="{DB1153AC-90DC-8EBE-B262-C5DDB9619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80" y="1660059"/>
            <a:ext cx="5021603" cy="36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C7CB-00B3-43C0-8482-957A250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1A5A3-D451-6A86-D684-2EC6D682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We need to map symptoms/problems onto solutions</a:t>
            </a:r>
          </a:p>
          <a:p>
            <a:r>
              <a:rPr lang="en-GB" dirty="0"/>
              <a:t>Existing tools ignore what the problem is and skip directly to the solution</a:t>
            </a:r>
          </a:p>
          <a:p>
            <a:r>
              <a:rPr lang="en-GB" dirty="0"/>
              <a:t>This conflates two questions: (a) what </a:t>
            </a:r>
            <a:r>
              <a:rPr lang="en-GB" b="1" dirty="0"/>
              <a:t>symptoms</a:t>
            </a:r>
            <a:r>
              <a:rPr lang="en-GB" dirty="0"/>
              <a:t> would I like to prioritise and (b) what </a:t>
            </a:r>
            <a:r>
              <a:rPr lang="en-GB" b="1" dirty="0"/>
              <a:t>treatment</a:t>
            </a:r>
            <a:r>
              <a:rPr lang="en-GB" dirty="0"/>
              <a:t> </a:t>
            </a:r>
            <a:r>
              <a:rPr lang="en-GB" b="1" dirty="0"/>
              <a:t>activities</a:t>
            </a:r>
            <a:r>
              <a:rPr lang="en-GB" dirty="0"/>
              <a:t> best address those symptoms, given all relevant practical constraints and preferences?</a:t>
            </a:r>
          </a:p>
        </p:txBody>
      </p:sp>
    </p:spTree>
    <p:extLst>
      <p:ext uri="{BB962C8B-B14F-4D97-AF65-F5344CB8AC3E}">
        <p14:creationId xmlns:p14="http://schemas.microsoft.com/office/powerpoint/2010/main" val="114635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8857-C77A-58CD-91D6-5BFC6D83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6806C-3AB1-7F05-0999-3E5F061A9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729" y="2422520"/>
            <a:ext cx="7436845" cy="4040191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/>
              <a:t>Can we measure preference for symptom change with forced choice, and is this worthwhile?</a:t>
            </a:r>
          </a:p>
        </p:txBody>
      </p:sp>
    </p:spTree>
    <p:extLst>
      <p:ext uri="{BB962C8B-B14F-4D97-AF65-F5344CB8AC3E}">
        <p14:creationId xmlns:p14="http://schemas.microsoft.com/office/powerpoint/2010/main" val="315966054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78_TF11158769_Win32" id="{F3F8FE87-2361-4B19-BDA6-013BEA194ACE}" vid="{B1F7F5A5-1557-4D8C-AB94-3B1042AF8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{B7F06EE4-1E47-4FB5-A0CF-4F152E9126E2}tf11158769_win32</Template>
  <TotalTime>0</TotalTime>
  <Words>2300</Words>
  <Application>Microsoft Office PowerPoint</Application>
  <PresentationFormat>Widescreen</PresentationFormat>
  <Paragraphs>281</Paragraphs>
  <Slides>46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Avenir Next LT Pro</vt:lpstr>
      <vt:lpstr>Calibri</vt:lpstr>
      <vt:lpstr>Goudy Old Style</vt:lpstr>
      <vt:lpstr>Wingdings</vt:lpstr>
      <vt:lpstr>FrostyVTI</vt:lpstr>
      <vt:lpstr>A forced-choice measure of preferred symptom change in depression</vt:lpstr>
      <vt:lpstr>Roadmap</vt:lpstr>
      <vt:lpstr>Person-centred care is a value on its own</vt:lpstr>
      <vt:lpstr>Lower dropout and better outcomes in psychotherapy after preference adjustment (Swift et al., 2018)</vt:lpstr>
      <vt:lpstr>How has preference been conceptualised? The discrete forced choice paradigm</vt:lpstr>
      <vt:lpstr>What sorts of preferences have been looked at in forced-choice so far? - Tünneßen et al. (2019)</vt:lpstr>
      <vt:lpstr>... polemically:</vt:lpstr>
      <vt:lpstr>The problem</vt:lpstr>
      <vt:lpstr>The project goal</vt:lpstr>
      <vt:lpstr>The research questions</vt:lpstr>
      <vt:lpstr>Method</vt:lpstr>
      <vt:lpstr>The forced choice task</vt:lpstr>
      <vt:lpstr>Results</vt:lpstr>
      <vt:lpstr>PowerPoint Presentation</vt:lpstr>
      <vt:lpstr>Reliability: Internal consistency</vt:lpstr>
      <vt:lpstr>Reliability: Internal consistency</vt:lpstr>
      <vt:lpstr>Reliability: Test-retest</vt:lpstr>
      <vt:lpstr>Validity: Severity, Frequency, Impact</vt:lpstr>
      <vt:lpstr>Validity: Rank difference and reaction time</vt:lpstr>
      <vt:lpstr>Usefulness: What can we learn about the overall pattern?</vt:lpstr>
      <vt:lpstr>Is change in somatic items less preferred?</vt:lpstr>
      <vt:lpstr>Why is change in somatic symptoms less preferred?</vt:lpstr>
      <vt:lpstr>Why is change in somatic symptoms less preferred?</vt:lpstr>
      <vt:lpstr>Summary</vt:lpstr>
      <vt:lpstr>Usefulness: How much variability is there in preference?</vt:lpstr>
      <vt:lpstr>Usefulness: Who is particularly (in)decisive?</vt:lpstr>
      <vt:lpstr>The project goal</vt:lpstr>
      <vt:lpstr>Next steps</vt:lpstr>
      <vt:lpstr>What’s our product?</vt:lpstr>
      <vt:lpstr>What’s our product?</vt:lpstr>
      <vt:lpstr>What’s our product?</vt:lpstr>
      <vt:lpstr>What’s our product?</vt:lpstr>
      <vt:lpstr>Goals</vt:lpstr>
      <vt:lpstr>Task design: one depressed sample, one anxious sample</vt:lpstr>
      <vt:lpstr>Use in research: Demographics</vt:lpstr>
      <vt:lpstr>Use in research: Why include ethnicity/race?</vt:lpstr>
      <vt:lpstr>Use in research: Ethnicity/Race</vt:lpstr>
      <vt:lpstr>Use in research: Ethnicity</vt:lpstr>
      <vt:lpstr>Individualisation: Treatment choice</vt:lpstr>
      <vt:lpstr>Individualisation: Decisional conflict</vt:lpstr>
      <vt:lpstr>PowerPoint Presentation</vt:lpstr>
      <vt:lpstr>Individualisation: Mixed methods evaluation</vt:lpstr>
      <vt:lpstr>Questions for you:</vt:lpstr>
      <vt:lpstr>How has preference been conceptualised? The PEX-Questionnaire - Sandell et al. (2011)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Keil, Johannes (Stud. FPN)</dc:creator>
  <cp:lastModifiedBy>Keil, Johannes (Stud. FPN)</cp:lastModifiedBy>
  <cp:revision>15</cp:revision>
  <dcterms:created xsi:type="dcterms:W3CDTF">2025-03-06T10:56:44Z</dcterms:created>
  <dcterms:modified xsi:type="dcterms:W3CDTF">2025-03-27T11:19:06Z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